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colors1.xml" ContentType="application/vnd.openxmlformats-officedocument.drawingml.diagramColors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diagrams/drawing1.xml" ContentType="application/vnd.ms-office.drawingml.diagramDrawing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  <Override PartName="/ppt/slideLayouts/slideLayout21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23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4"/>
    <p:sldMasterId id="2147483762" r:id="rId5"/>
    <p:sldMasterId id="2147483704" r:id="rId6"/>
    <p:sldMasterId id="2147483666" r:id="rId7"/>
    <p:sldMasterId id="2147483728" r:id="rId8"/>
  </p:sldMasterIdLst>
  <p:notesMasterIdLst>
    <p:notesMasterId r:id="rId23"/>
  </p:notesMasterIdLst>
  <p:handoutMasterIdLst>
    <p:handoutMasterId r:id="rId24"/>
  </p:handoutMasterIdLst>
  <p:sldIdLst>
    <p:sldId id="281" r:id="rId9"/>
    <p:sldId id="284" r:id="rId10"/>
    <p:sldId id="2147482274" r:id="rId11"/>
    <p:sldId id="2147482277" r:id="rId12"/>
    <p:sldId id="256" r:id="rId13"/>
    <p:sldId id="2147482588" r:id="rId14"/>
    <p:sldId id="265" r:id="rId15"/>
    <p:sldId id="2147483082" r:id="rId16"/>
    <p:sldId id="2147483084" r:id="rId17"/>
    <p:sldId id="2147482583" r:id="rId18"/>
    <p:sldId id="2147482276" r:id="rId19"/>
    <p:sldId id="2134807057" r:id="rId20"/>
    <p:sldId id="2134807058" r:id="rId21"/>
    <p:sldId id="214748229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857"/>
    <a:srgbClr val="1A782C"/>
    <a:srgbClr val="7F7F7F"/>
    <a:srgbClr val="CB4D36"/>
    <a:srgbClr val="E5006D"/>
    <a:srgbClr val="DCD4C9"/>
    <a:srgbClr val="1E4288"/>
    <a:srgbClr val="677675"/>
    <a:srgbClr val="95A9BE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32AEA0-3636-A17D-1D75-CBF10C7EB9DD}" v="3" dt="2025-12-04T13:57:41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88" autoAdjust="0"/>
    <p:restoredTop sz="96652" autoAdjust="0"/>
  </p:normalViewPr>
  <p:slideViewPr>
    <p:cSldViewPr snapToGrid="0">
      <p:cViewPr varScale="1">
        <p:scale>
          <a:sx n="82" d="100"/>
          <a:sy n="82" d="100"/>
        </p:scale>
        <p:origin x="902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9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32" Type="http://schemas.openxmlformats.org/officeDocument/2006/relationships/customXml" Target="../customXml/item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customXml" Target="../customXml/item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night, Daniel" userId="S::dknight@fellowes.com::86eab11c-d8f3-48bc-a6c0-7ffc69d26c51" providerId="AD" clId="Web-{0432AEA0-3636-A17D-1D75-CBF10C7EB9DD}"/>
    <pc:docChg chg="delSld modSld">
      <pc:chgData name="Knight, Daniel" userId="S::dknight@fellowes.com::86eab11c-d8f3-48bc-a6c0-7ffc69d26c51" providerId="AD" clId="Web-{0432AEA0-3636-A17D-1D75-CBF10C7EB9DD}" dt="2025-12-04T13:57:41.324" v="2"/>
      <pc:docMkLst>
        <pc:docMk/>
      </pc:docMkLst>
      <pc:sldChg chg="delSp">
        <pc:chgData name="Knight, Daniel" userId="S::dknight@fellowes.com::86eab11c-d8f3-48bc-a6c0-7ffc69d26c51" providerId="AD" clId="Web-{0432AEA0-3636-A17D-1D75-CBF10C7EB9DD}" dt="2025-12-04T13:57:41.324" v="2"/>
        <pc:sldMkLst>
          <pc:docMk/>
          <pc:sldMk cId="1444168871" sldId="256"/>
        </pc:sldMkLst>
        <pc:picChg chg="del">
          <ac:chgData name="Knight, Daniel" userId="S::dknight@fellowes.com::86eab11c-d8f3-48bc-a6c0-7ffc69d26c51" providerId="AD" clId="Web-{0432AEA0-3636-A17D-1D75-CBF10C7EB9DD}" dt="2025-12-04T13:57:41.324" v="2"/>
          <ac:picMkLst>
            <pc:docMk/>
            <pc:sldMk cId="1444168871" sldId="256"/>
            <ac:picMk id="10" creationId="{67D3136D-57CE-7D95-36CC-CF663C4489E9}"/>
          </ac:picMkLst>
        </pc:picChg>
      </pc:sldChg>
      <pc:sldChg chg="del">
        <pc:chgData name="Knight, Daniel" userId="S::dknight@fellowes.com::86eab11c-d8f3-48bc-a6c0-7ffc69d26c51" providerId="AD" clId="Web-{0432AEA0-3636-A17D-1D75-CBF10C7EB9DD}" dt="2025-12-04T13:57:33.762" v="1"/>
        <pc:sldMkLst>
          <pc:docMk/>
          <pc:sldMk cId="405423848" sldId="2147482297"/>
        </pc:sldMkLst>
      </pc:sldChg>
      <pc:sldChg chg="del">
        <pc:chgData name="Knight, Daniel" userId="S::dknight@fellowes.com::86eab11c-d8f3-48bc-a6c0-7ffc69d26c51" providerId="AD" clId="Web-{0432AEA0-3636-A17D-1D75-CBF10C7EB9DD}" dt="2025-12-04T13:57:33.746" v="0"/>
        <pc:sldMkLst>
          <pc:docMk/>
          <pc:sldMk cId="2966077501" sldId="2147482589"/>
        </pc:sldMkLst>
      </pc:sldChg>
    </pc:docChg>
  </pc:docChgLst>
  <pc:docChgLst>
    <pc:chgData name="Knight, Daniel" userId="S::dknight@fellowes.com::86eab11c-d8f3-48bc-a6c0-7ffc69d26c51" providerId="AD" clId="Web-{21CDE113-9E60-4D30-DB6B-B6C1ADC81A0F}"/>
    <pc:docChg chg="addSld">
      <pc:chgData name="Knight, Daniel" userId="S::dknight@fellowes.com::86eab11c-d8f3-48bc-a6c0-7ffc69d26c51" providerId="AD" clId="Web-{21CDE113-9E60-4D30-DB6B-B6C1ADC81A0F}" dt="2025-11-05T16:39:24.444" v="3"/>
      <pc:docMkLst>
        <pc:docMk/>
      </pc:docMkLst>
      <pc:sldChg chg="add">
        <pc:chgData name="Knight, Daniel" userId="S::dknight@fellowes.com::86eab11c-d8f3-48bc-a6c0-7ffc69d26c51" providerId="AD" clId="Web-{21CDE113-9E60-4D30-DB6B-B6C1ADC81A0F}" dt="2025-11-05T16:39:21.569" v="0"/>
        <pc:sldMkLst>
          <pc:docMk/>
          <pc:sldMk cId="2840823024" sldId="265"/>
        </pc:sldMkLst>
      </pc:sldChg>
      <pc:sldChg chg="add">
        <pc:chgData name="Knight, Daniel" userId="S::dknight@fellowes.com::86eab11c-d8f3-48bc-a6c0-7ffc69d26c51" providerId="AD" clId="Web-{21CDE113-9E60-4D30-DB6B-B6C1ADC81A0F}" dt="2025-11-05T16:39:24.444" v="3"/>
        <pc:sldMkLst>
          <pc:docMk/>
          <pc:sldMk cId="628872155" sldId="2147482583"/>
        </pc:sldMkLst>
      </pc:sldChg>
      <pc:sldChg chg="add">
        <pc:chgData name="Knight, Daniel" userId="S::dknight@fellowes.com::86eab11c-d8f3-48bc-a6c0-7ffc69d26c51" providerId="AD" clId="Web-{21CDE113-9E60-4D30-DB6B-B6C1ADC81A0F}" dt="2025-11-05T16:39:23.116" v="1"/>
        <pc:sldMkLst>
          <pc:docMk/>
          <pc:sldMk cId="3366138462" sldId="2147483082"/>
        </pc:sldMkLst>
      </pc:sldChg>
      <pc:sldChg chg="add">
        <pc:chgData name="Knight, Daniel" userId="S::dknight@fellowes.com::86eab11c-d8f3-48bc-a6c0-7ffc69d26c51" providerId="AD" clId="Web-{21CDE113-9E60-4D30-DB6B-B6C1ADC81A0F}" dt="2025-11-05T16:39:24.085" v="2"/>
        <pc:sldMkLst>
          <pc:docMk/>
          <pc:sldMk cId="2929618677" sldId="2147483084"/>
        </pc:sldMkLst>
      </pc:sldChg>
      <pc:sldMasterChg chg="addSldLayout">
        <pc:chgData name="Knight, Daniel" userId="S::dknight@fellowes.com::86eab11c-d8f3-48bc-a6c0-7ffc69d26c51" providerId="AD" clId="Web-{21CDE113-9E60-4D30-DB6B-B6C1ADC81A0F}" dt="2025-11-05T16:39:21.569" v="0"/>
        <pc:sldMasterMkLst>
          <pc:docMk/>
          <pc:sldMasterMk cId="1682461980" sldId="2147483752"/>
        </pc:sldMasterMkLst>
        <pc:sldLayoutChg chg="add">
          <pc:chgData name="Knight, Daniel" userId="S::dknight@fellowes.com::86eab11c-d8f3-48bc-a6c0-7ffc69d26c51" providerId="AD" clId="Web-{21CDE113-9E60-4D30-DB6B-B6C1ADC81A0F}" dt="2025-11-05T16:39:21.569" v="0"/>
          <pc:sldLayoutMkLst>
            <pc:docMk/>
            <pc:sldMasterMk cId="1682461980" sldId="2147483752"/>
            <pc:sldLayoutMk cId="2715839186" sldId="2147483768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D9AEB-363E-4989-9E68-247CE7B28100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3F43C28-866A-498A-848D-AA43D0EF2386}">
      <dgm:prSet phldrT="[Text]" custT="1"/>
      <dgm:spPr/>
      <dgm:t>
        <a:bodyPr/>
        <a:lstStyle/>
        <a:p>
          <a:r>
            <a:rPr lang="en-GB" sz="1800" b="1">
              <a:latin typeface="Poppins" panose="00000500000000000000" pitchFamily="2" charset="0"/>
              <a:cs typeface="Poppins" panose="00000500000000000000" pitchFamily="2" charset="0"/>
            </a:rPr>
            <a:t>Reseller</a:t>
          </a:r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 promotes </a:t>
          </a:r>
          <a:r>
            <a:rPr lang="en-GB" sz="1800" b="1">
              <a:latin typeface="Poppins" panose="00000500000000000000" pitchFamily="2" charset="0"/>
              <a:cs typeface="Poppins" panose="00000500000000000000" pitchFamily="2" charset="0"/>
            </a:rPr>
            <a:t>Cashback</a:t>
          </a:r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 on selected products</a:t>
          </a:r>
        </a:p>
      </dgm:t>
    </dgm:pt>
    <dgm:pt modelId="{E9FA5609-68A2-4F41-89A4-119D937456DE}" type="parTrans" cxnId="{41D08575-D2DA-4776-B450-F364BECC23FC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D5AF857-4847-467F-8400-93F950488ED2}" type="sibTrans" cxnId="{41D08575-D2DA-4776-B450-F364BECC23FC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3DB64E0-3C77-4DE4-B7E3-78A98378175D}">
      <dgm:prSet phldrT="[Text]" custT="1"/>
      <dgm:spPr/>
      <dgm:t>
        <a:bodyPr/>
        <a:lstStyle/>
        <a:p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If the </a:t>
          </a:r>
          <a:r>
            <a:rPr lang="en-GB" sz="1800" b="1">
              <a:latin typeface="Poppins" panose="00000500000000000000" pitchFamily="2" charset="0"/>
              <a:cs typeface="Poppins" panose="00000500000000000000" pitchFamily="2" charset="0"/>
            </a:rPr>
            <a:t>End User purchases a participating product</a:t>
          </a:r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, they are eligible to claim Cashback</a:t>
          </a:r>
        </a:p>
      </dgm:t>
    </dgm:pt>
    <dgm:pt modelId="{83D2AD4B-44DF-43EB-9BDF-438DF41CE4B8}" type="parTrans" cxnId="{202FAEE0-86C6-4366-852B-EEFAF96648F6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9BBF2B2-180A-4307-A905-055F671A858B}" type="sibTrans" cxnId="{202FAEE0-86C6-4366-852B-EEFAF96648F6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AF03666-DEAA-47CD-840B-229D043BB92E}">
      <dgm:prSet phldrT="[Text]" custT="1"/>
      <dgm:spPr/>
      <dgm:t>
        <a:bodyPr/>
        <a:lstStyle/>
        <a:p>
          <a:r>
            <a:rPr lang="en-GB" sz="1600" b="1">
              <a:latin typeface="Poppins" panose="00000500000000000000" pitchFamily="2" charset="0"/>
              <a:cs typeface="Poppins" panose="00000500000000000000" pitchFamily="2" charset="0"/>
            </a:rPr>
            <a:t>Claim</a:t>
          </a:r>
          <a:r>
            <a:rPr lang="en-GB" sz="1600">
              <a:latin typeface="Poppins" panose="00000500000000000000" pitchFamily="2" charset="0"/>
              <a:cs typeface="Poppins" panose="00000500000000000000" pitchFamily="2" charset="0"/>
            </a:rPr>
            <a:t> is made by the </a:t>
          </a:r>
          <a:r>
            <a:rPr lang="en-GB" sz="1600" b="1">
              <a:latin typeface="Poppins" panose="00000500000000000000" pitchFamily="2" charset="0"/>
              <a:cs typeface="Poppins" panose="00000500000000000000" pitchFamily="2" charset="0"/>
            </a:rPr>
            <a:t>End User</a:t>
          </a:r>
          <a:r>
            <a:rPr lang="en-GB" sz="1600">
              <a:latin typeface="Poppins" panose="00000500000000000000" pitchFamily="2" charset="0"/>
              <a:cs typeface="Poppins" panose="00000500000000000000" pitchFamily="2" charset="0"/>
            </a:rPr>
            <a:t>. They must complete a </a:t>
          </a:r>
          <a:r>
            <a:rPr lang="en-GB" sz="1600" b="1">
              <a:latin typeface="Poppins" panose="00000500000000000000" pitchFamily="2" charset="0"/>
              <a:cs typeface="Poppins" panose="00000500000000000000" pitchFamily="2" charset="0"/>
            </a:rPr>
            <a:t>claim form and provide proof of purchase </a:t>
          </a:r>
          <a:r>
            <a:rPr lang="en-GB" sz="1600">
              <a:latin typeface="Poppins" panose="00000500000000000000" pitchFamily="2" charset="0"/>
              <a:cs typeface="Poppins" panose="00000500000000000000" pitchFamily="2" charset="0"/>
            </a:rPr>
            <a:t>and bank details at</a:t>
          </a:r>
        </a:p>
      </dgm:t>
    </dgm:pt>
    <dgm:pt modelId="{72EFBFFB-22A0-4967-AB54-7F9F67097A93}" type="parTrans" cxnId="{18C9E298-75E8-4049-AE77-CD3ACBC878DD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E7B5A8C-5136-4670-A828-DC3A232FC81A}" type="sibTrans" cxnId="{18C9E298-75E8-4049-AE77-CD3ACBC878DD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30489B4-300D-49F2-A152-37B164429CD4}" type="pres">
      <dgm:prSet presAssocID="{489D9AEB-363E-4989-9E68-247CE7B28100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915DFD23-89C9-4171-B171-F4034F2E5204}" type="pres">
      <dgm:prSet presAssocID="{3AF03666-DEAA-47CD-840B-229D043BB92E}" presName="Accent3" presStyleCnt="0"/>
      <dgm:spPr/>
    </dgm:pt>
    <dgm:pt modelId="{669F616E-BEF0-478E-9E88-C2C725CFB7A5}" type="pres">
      <dgm:prSet presAssocID="{3AF03666-DEAA-47CD-840B-229D043BB92E}" presName="Accent" presStyleLbl="node1" presStyleIdx="0" presStyleCnt="3"/>
      <dgm:spPr>
        <a:solidFill>
          <a:srgbClr val="D54B34"/>
        </a:solidFill>
        <a:ln>
          <a:solidFill>
            <a:srgbClr val="D54B34"/>
          </a:solidFill>
        </a:ln>
      </dgm:spPr>
    </dgm:pt>
    <dgm:pt modelId="{FCD5E41F-FEFB-474E-86B8-1CD606837743}" type="pres">
      <dgm:prSet presAssocID="{3AF03666-DEAA-47CD-840B-229D043BB92E}" presName="ParentBackground3" presStyleCnt="0"/>
      <dgm:spPr/>
    </dgm:pt>
    <dgm:pt modelId="{AA15BB1D-A315-4C76-BDF2-4BB293FBC80B}" type="pres">
      <dgm:prSet presAssocID="{3AF03666-DEAA-47CD-840B-229D043BB92E}" presName="ParentBackground" presStyleLbl="fgAcc1" presStyleIdx="0" presStyleCnt="3"/>
      <dgm:spPr/>
    </dgm:pt>
    <dgm:pt modelId="{CA62B68E-3589-4645-B106-E68B61300DD0}" type="pres">
      <dgm:prSet presAssocID="{3AF03666-DEAA-47CD-840B-229D043BB92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DFE7A73C-1469-4537-A90F-EB0730B2DCCB}" type="pres">
      <dgm:prSet presAssocID="{23DB64E0-3C77-4DE4-B7E3-78A98378175D}" presName="Accent2" presStyleCnt="0"/>
      <dgm:spPr/>
    </dgm:pt>
    <dgm:pt modelId="{5E968F5B-4D5F-4E53-929F-39A37C64A304}" type="pres">
      <dgm:prSet presAssocID="{23DB64E0-3C77-4DE4-B7E3-78A98378175D}" presName="Accent" presStyleLbl="node1" presStyleIdx="1" presStyleCnt="3"/>
      <dgm:spPr>
        <a:solidFill>
          <a:srgbClr val="D54B34"/>
        </a:solidFill>
      </dgm:spPr>
    </dgm:pt>
    <dgm:pt modelId="{E733486C-AAD0-4D74-B720-049D206FBF39}" type="pres">
      <dgm:prSet presAssocID="{23DB64E0-3C77-4DE4-B7E3-78A98378175D}" presName="ParentBackground2" presStyleCnt="0"/>
      <dgm:spPr/>
    </dgm:pt>
    <dgm:pt modelId="{1F41CDF3-98C9-4CF1-B53F-2AB38E6A69B9}" type="pres">
      <dgm:prSet presAssocID="{23DB64E0-3C77-4DE4-B7E3-78A98378175D}" presName="ParentBackground" presStyleLbl="fgAcc1" presStyleIdx="1" presStyleCnt="3"/>
      <dgm:spPr/>
    </dgm:pt>
    <dgm:pt modelId="{F25AC4CB-EE73-487A-931E-C6E39645046F}" type="pres">
      <dgm:prSet presAssocID="{23DB64E0-3C77-4DE4-B7E3-78A98378175D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C08180BC-36B8-4D1A-9379-FD4EC9EE9F87}" type="pres">
      <dgm:prSet presAssocID="{13F43C28-866A-498A-848D-AA43D0EF2386}" presName="Accent1" presStyleCnt="0"/>
      <dgm:spPr/>
    </dgm:pt>
    <dgm:pt modelId="{41C37497-52A2-4ED6-A072-8C4050F89096}" type="pres">
      <dgm:prSet presAssocID="{13F43C28-866A-498A-848D-AA43D0EF2386}" presName="Accent" presStyleLbl="node1" presStyleIdx="2" presStyleCnt="3"/>
      <dgm:spPr>
        <a:solidFill>
          <a:srgbClr val="D54B34"/>
        </a:solidFill>
      </dgm:spPr>
    </dgm:pt>
    <dgm:pt modelId="{71B806F7-8C78-455B-9A37-356832C0E001}" type="pres">
      <dgm:prSet presAssocID="{13F43C28-866A-498A-848D-AA43D0EF2386}" presName="ParentBackground1" presStyleCnt="0"/>
      <dgm:spPr/>
    </dgm:pt>
    <dgm:pt modelId="{9998DEF8-7018-43CB-AFD2-52CCD7B453DE}" type="pres">
      <dgm:prSet presAssocID="{13F43C28-866A-498A-848D-AA43D0EF2386}" presName="ParentBackground" presStyleLbl="fgAcc1" presStyleIdx="2" presStyleCnt="3"/>
      <dgm:spPr/>
    </dgm:pt>
    <dgm:pt modelId="{F8581D47-3DF6-4E34-A136-3E98AF048501}" type="pres">
      <dgm:prSet presAssocID="{13F43C28-866A-498A-848D-AA43D0EF238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D8A76819-1FB6-4D07-8554-07565692E3A8}" type="presOf" srcId="{3AF03666-DEAA-47CD-840B-229D043BB92E}" destId="{AA15BB1D-A315-4C76-BDF2-4BB293FBC80B}" srcOrd="0" destOrd="0" presId="urn:microsoft.com/office/officeart/2011/layout/CircleProcess"/>
    <dgm:cxn modelId="{A626705E-7709-4B3F-9FE7-714B03EC1DF7}" type="presOf" srcId="{3AF03666-DEAA-47CD-840B-229D043BB92E}" destId="{CA62B68E-3589-4645-B106-E68B61300DD0}" srcOrd="1" destOrd="0" presId="urn:microsoft.com/office/officeart/2011/layout/CircleProcess"/>
    <dgm:cxn modelId="{837C3941-B892-4FB3-A970-ADDC4DFA7DE1}" type="presOf" srcId="{23DB64E0-3C77-4DE4-B7E3-78A98378175D}" destId="{F25AC4CB-EE73-487A-931E-C6E39645046F}" srcOrd="1" destOrd="0" presId="urn:microsoft.com/office/officeart/2011/layout/CircleProcess"/>
    <dgm:cxn modelId="{28D2FF41-BF13-4812-B87A-8AC7A109545B}" type="presOf" srcId="{489D9AEB-363E-4989-9E68-247CE7B28100}" destId="{430489B4-300D-49F2-A152-37B164429CD4}" srcOrd="0" destOrd="0" presId="urn:microsoft.com/office/officeart/2011/layout/CircleProcess"/>
    <dgm:cxn modelId="{41D08575-D2DA-4776-B450-F364BECC23FC}" srcId="{489D9AEB-363E-4989-9E68-247CE7B28100}" destId="{13F43C28-866A-498A-848D-AA43D0EF2386}" srcOrd="0" destOrd="0" parTransId="{E9FA5609-68A2-4F41-89A4-119D937456DE}" sibTransId="{3D5AF857-4847-467F-8400-93F950488ED2}"/>
    <dgm:cxn modelId="{ABC02A7C-E2D9-421A-B506-5ED967525D1E}" type="presOf" srcId="{13F43C28-866A-498A-848D-AA43D0EF2386}" destId="{F8581D47-3DF6-4E34-A136-3E98AF048501}" srcOrd="1" destOrd="0" presId="urn:microsoft.com/office/officeart/2011/layout/CircleProcess"/>
    <dgm:cxn modelId="{18C9E298-75E8-4049-AE77-CD3ACBC878DD}" srcId="{489D9AEB-363E-4989-9E68-247CE7B28100}" destId="{3AF03666-DEAA-47CD-840B-229D043BB92E}" srcOrd="2" destOrd="0" parTransId="{72EFBFFB-22A0-4967-AB54-7F9F67097A93}" sibTransId="{FE7B5A8C-5136-4670-A828-DC3A232FC81A}"/>
    <dgm:cxn modelId="{878974CB-5984-493F-A483-B0D6CAE7F9C4}" type="presOf" srcId="{13F43C28-866A-498A-848D-AA43D0EF2386}" destId="{9998DEF8-7018-43CB-AFD2-52CCD7B453DE}" srcOrd="0" destOrd="0" presId="urn:microsoft.com/office/officeart/2011/layout/CircleProcess"/>
    <dgm:cxn modelId="{202FAEE0-86C6-4366-852B-EEFAF96648F6}" srcId="{489D9AEB-363E-4989-9E68-247CE7B28100}" destId="{23DB64E0-3C77-4DE4-B7E3-78A98378175D}" srcOrd="1" destOrd="0" parTransId="{83D2AD4B-44DF-43EB-9BDF-438DF41CE4B8}" sibTransId="{A9BBF2B2-180A-4307-A905-055F671A858B}"/>
    <dgm:cxn modelId="{6290DBE6-2948-4980-98ED-05E61F9F0937}" type="presOf" srcId="{23DB64E0-3C77-4DE4-B7E3-78A98378175D}" destId="{1F41CDF3-98C9-4CF1-B53F-2AB38E6A69B9}" srcOrd="0" destOrd="0" presId="urn:microsoft.com/office/officeart/2011/layout/CircleProcess"/>
    <dgm:cxn modelId="{347B215F-0EB6-421E-939A-C414DB17E27D}" type="presParOf" srcId="{430489B4-300D-49F2-A152-37B164429CD4}" destId="{915DFD23-89C9-4171-B171-F4034F2E5204}" srcOrd="0" destOrd="0" presId="urn:microsoft.com/office/officeart/2011/layout/CircleProcess"/>
    <dgm:cxn modelId="{568F10CE-DCF7-4FAC-B329-127B2EB6DE05}" type="presParOf" srcId="{915DFD23-89C9-4171-B171-F4034F2E5204}" destId="{669F616E-BEF0-478E-9E88-C2C725CFB7A5}" srcOrd="0" destOrd="0" presId="urn:microsoft.com/office/officeart/2011/layout/CircleProcess"/>
    <dgm:cxn modelId="{A810A808-A409-45C3-AFC6-2FC0B9B5608E}" type="presParOf" srcId="{430489B4-300D-49F2-A152-37B164429CD4}" destId="{FCD5E41F-FEFB-474E-86B8-1CD606837743}" srcOrd="1" destOrd="0" presId="urn:microsoft.com/office/officeart/2011/layout/CircleProcess"/>
    <dgm:cxn modelId="{814E7022-DADE-4C09-AACA-C3F5A9DBC34A}" type="presParOf" srcId="{FCD5E41F-FEFB-474E-86B8-1CD606837743}" destId="{AA15BB1D-A315-4C76-BDF2-4BB293FBC80B}" srcOrd="0" destOrd="0" presId="urn:microsoft.com/office/officeart/2011/layout/CircleProcess"/>
    <dgm:cxn modelId="{12C065FD-79D8-4CD9-82C0-7678C44646D9}" type="presParOf" srcId="{430489B4-300D-49F2-A152-37B164429CD4}" destId="{CA62B68E-3589-4645-B106-E68B61300DD0}" srcOrd="2" destOrd="0" presId="urn:microsoft.com/office/officeart/2011/layout/CircleProcess"/>
    <dgm:cxn modelId="{3AAF5300-DAAB-4FB2-91A4-4A267D47E045}" type="presParOf" srcId="{430489B4-300D-49F2-A152-37B164429CD4}" destId="{DFE7A73C-1469-4537-A90F-EB0730B2DCCB}" srcOrd="3" destOrd="0" presId="urn:microsoft.com/office/officeart/2011/layout/CircleProcess"/>
    <dgm:cxn modelId="{01613669-AA01-46CE-BA31-98801DF4EFAF}" type="presParOf" srcId="{DFE7A73C-1469-4537-A90F-EB0730B2DCCB}" destId="{5E968F5B-4D5F-4E53-929F-39A37C64A304}" srcOrd="0" destOrd="0" presId="urn:microsoft.com/office/officeart/2011/layout/CircleProcess"/>
    <dgm:cxn modelId="{A69F4561-FFBF-40AC-ABEB-E3BE13DC0DE0}" type="presParOf" srcId="{430489B4-300D-49F2-A152-37B164429CD4}" destId="{E733486C-AAD0-4D74-B720-049D206FBF39}" srcOrd="4" destOrd="0" presId="urn:microsoft.com/office/officeart/2011/layout/CircleProcess"/>
    <dgm:cxn modelId="{15E4DB49-FCD2-46BF-9CDA-43E1360C43EB}" type="presParOf" srcId="{E733486C-AAD0-4D74-B720-049D206FBF39}" destId="{1F41CDF3-98C9-4CF1-B53F-2AB38E6A69B9}" srcOrd="0" destOrd="0" presId="urn:microsoft.com/office/officeart/2011/layout/CircleProcess"/>
    <dgm:cxn modelId="{8FC357A1-D8A8-4206-BE60-7BA9C60780BE}" type="presParOf" srcId="{430489B4-300D-49F2-A152-37B164429CD4}" destId="{F25AC4CB-EE73-487A-931E-C6E39645046F}" srcOrd="5" destOrd="0" presId="urn:microsoft.com/office/officeart/2011/layout/CircleProcess"/>
    <dgm:cxn modelId="{E57E6562-C1EA-403B-86A0-6B5F0FC8070C}" type="presParOf" srcId="{430489B4-300D-49F2-A152-37B164429CD4}" destId="{C08180BC-36B8-4D1A-9379-FD4EC9EE9F87}" srcOrd="6" destOrd="0" presId="urn:microsoft.com/office/officeart/2011/layout/CircleProcess"/>
    <dgm:cxn modelId="{FAC5702B-5B5E-4D65-9C20-6FB35BD843EF}" type="presParOf" srcId="{C08180BC-36B8-4D1A-9379-FD4EC9EE9F87}" destId="{41C37497-52A2-4ED6-A072-8C4050F89096}" srcOrd="0" destOrd="0" presId="urn:microsoft.com/office/officeart/2011/layout/CircleProcess"/>
    <dgm:cxn modelId="{3859E8E8-358B-4263-AD19-33CC6202C3AF}" type="presParOf" srcId="{430489B4-300D-49F2-A152-37B164429CD4}" destId="{71B806F7-8C78-455B-9A37-356832C0E001}" srcOrd="7" destOrd="0" presId="urn:microsoft.com/office/officeart/2011/layout/CircleProcess"/>
    <dgm:cxn modelId="{453628E2-A3B5-40F1-A4A3-39FCD1FA7DF4}" type="presParOf" srcId="{71B806F7-8C78-455B-9A37-356832C0E001}" destId="{9998DEF8-7018-43CB-AFD2-52CCD7B453DE}" srcOrd="0" destOrd="0" presId="urn:microsoft.com/office/officeart/2011/layout/CircleProcess"/>
    <dgm:cxn modelId="{E79729EC-686E-4BF4-8E22-7BD0FE501B54}" type="presParOf" srcId="{430489B4-300D-49F2-A152-37B164429CD4}" destId="{F8581D47-3DF6-4E34-A136-3E98AF048501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9F616E-BEF0-478E-9E88-C2C725CFB7A5}">
      <dsp:nvSpPr>
        <dsp:cNvPr id="0" name=""/>
        <dsp:cNvSpPr/>
      </dsp:nvSpPr>
      <dsp:spPr>
        <a:xfrm>
          <a:off x="7635670" y="1226067"/>
          <a:ext cx="3247821" cy="3248422"/>
        </a:xfrm>
        <a:prstGeom prst="ellipse">
          <a:avLst/>
        </a:prstGeom>
        <a:solidFill>
          <a:srgbClr val="D54B34"/>
        </a:solidFill>
        <a:ln w="12700" cap="flat" cmpd="sng" algn="ctr">
          <a:solidFill>
            <a:srgbClr val="D54B3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5BB1D-A315-4C76-BDF2-4BB293FBC80B}">
      <dsp:nvSpPr>
        <dsp:cNvPr id="0" name=""/>
        <dsp:cNvSpPr/>
      </dsp:nvSpPr>
      <dsp:spPr>
        <a:xfrm>
          <a:off x="7743507" y="1334366"/>
          <a:ext cx="3032145" cy="30318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>
              <a:latin typeface="Poppins" panose="00000500000000000000" pitchFamily="2" charset="0"/>
              <a:cs typeface="Poppins" panose="00000500000000000000" pitchFamily="2" charset="0"/>
            </a:rPr>
            <a:t>Claim</a:t>
          </a:r>
          <a:r>
            <a:rPr lang="en-GB" sz="1600" kern="1200">
              <a:latin typeface="Poppins" panose="00000500000000000000" pitchFamily="2" charset="0"/>
              <a:cs typeface="Poppins" panose="00000500000000000000" pitchFamily="2" charset="0"/>
            </a:rPr>
            <a:t> is made by the </a:t>
          </a:r>
          <a:r>
            <a:rPr lang="en-GB" sz="1600" b="1" kern="1200">
              <a:latin typeface="Poppins" panose="00000500000000000000" pitchFamily="2" charset="0"/>
              <a:cs typeface="Poppins" panose="00000500000000000000" pitchFamily="2" charset="0"/>
            </a:rPr>
            <a:t>End User</a:t>
          </a:r>
          <a:r>
            <a:rPr lang="en-GB" sz="1600" kern="1200">
              <a:latin typeface="Poppins" panose="00000500000000000000" pitchFamily="2" charset="0"/>
              <a:cs typeface="Poppins" panose="00000500000000000000" pitchFamily="2" charset="0"/>
            </a:rPr>
            <a:t>. They must complete a </a:t>
          </a:r>
          <a:r>
            <a:rPr lang="en-GB" sz="1600" b="1" kern="1200">
              <a:latin typeface="Poppins" panose="00000500000000000000" pitchFamily="2" charset="0"/>
              <a:cs typeface="Poppins" panose="00000500000000000000" pitchFamily="2" charset="0"/>
            </a:rPr>
            <a:t>claim form and provide proof of purchase </a:t>
          </a:r>
          <a:r>
            <a:rPr lang="en-GB" sz="1600" kern="1200">
              <a:latin typeface="Poppins" panose="00000500000000000000" pitchFamily="2" charset="0"/>
              <a:cs typeface="Poppins" panose="00000500000000000000" pitchFamily="2" charset="0"/>
            </a:rPr>
            <a:t>and bank details at</a:t>
          </a:r>
        </a:p>
      </dsp:txBody>
      <dsp:txXfrm>
        <a:off x="8176973" y="1767565"/>
        <a:ext cx="2165214" cy="2165425"/>
      </dsp:txXfrm>
    </dsp:sp>
    <dsp:sp modelId="{5E968F5B-4D5F-4E53-929F-39A37C64A304}">
      <dsp:nvSpPr>
        <dsp:cNvPr id="0" name=""/>
        <dsp:cNvSpPr/>
      </dsp:nvSpPr>
      <dsp:spPr>
        <a:xfrm rot="2700000">
          <a:off x="4282864" y="1229994"/>
          <a:ext cx="3239998" cy="3239998"/>
        </a:xfrm>
        <a:prstGeom prst="teardrop">
          <a:avLst>
            <a:gd name="adj" fmla="val 100000"/>
          </a:avLst>
        </a:prstGeom>
        <a:solidFill>
          <a:srgbClr val="D54B3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41CDF3-98C9-4CF1-B53F-2AB38E6A69B9}">
      <dsp:nvSpPr>
        <dsp:cNvPr id="0" name=""/>
        <dsp:cNvSpPr/>
      </dsp:nvSpPr>
      <dsp:spPr>
        <a:xfrm>
          <a:off x="4386791" y="1334366"/>
          <a:ext cx="3032145" cy="30318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If the </a:t>
          </a:r>
          <a:r>
            <a:rPr lang="en-GB" sz="1800" b="1" kern="1200">
              <a:latin typeface="Poppins" panose="00000500000000000000" pitchFamily="2" charset="0"/>
              <a:cs typeface="Poppins" panose="00000500000000000000" pitchFamily="2" charset="0"/>
            </a:rPr>
            <a:t>End User purchases a participating product</a:t>
          </a: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, they are eligible to claim Cashback</a:t>
          </a:r>
        </a:p>
      </dsp:txBody>
      <dsp:txXfrm>
        <a:off x="4820257" y="1767565"/>
        <a:ext cx="2165214" cy="2165425"/>
      </dsp:txXfrm>
    </dsp:sp>
    <dsp:sp modelId="{41C37497-52A2-4ED6-A072-8C4050F89096}">
      <dsp:nvSpPr>
        <dsp:cNvPr id="0" name=""/>
        <dsp:cNvSpPr/>
      </dsp:nvSpPr>
      <dsp:spPr>
        <a:xfrm rot="2700000">
          <a:off x="926148" y="1229994"/>
          <a:ext cx="3239998" cy="3239998"/>
        </a:xfrm>
        <a:prstGeom prst="teardrop">
          <a:avLst>
            <a:gd name="adj" fmla="val 100000"/>
          </a:avLst>
        </a:prstGeom>
        <a:solidFill>
          <a:srgbClr val="D54B3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98DEF8-7018-43CB-AFD2-52CCD7B453DE}">
      <dsp:nvSpPr>
        <dsp:cNvPr id="0" name=""/>
        <dsp:cNvSpPr/>
      </dsp:nvSpPr>
      <dsp:spPr>
        <a:xfrm>
          <a:off x="1030074" y="1334366"/>
          <a:ext cx="3032145" cy="30318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>
              <a:latin typeface="Poppins" panose="00000500000000000000" pitchFamily="2" charset="0"/>
              <a:cs typeface="Poppins" panose="00000500000000000000" pitchFamily="2" charset="0"/>
            </a:rPr>
            <a:t>Reseller</a:t>
          </a: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 promotes </a:t>
          </a:r>
          <a:r>
            <a:rPr lang="en-GB" sz="1800" b="1" kern="1200">
              <a:latin typeface="Poppins" panose="00000500000000000000" pitchFamily="2" charset="0"/>
              <a:cs typeface="Poppins" panose="00000500000000000000" pitchFamily="2" charset="0"/>
            </a:rPr>
            <a:t>Cashback</a:t>
          </a: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 on selected products</a:t>
          </a:r>
        </a:p>
      </dsp:txBody>
      <dsp:txXfrm>
        <a:off x="1463540" y="1767565"/>
        <a:ext cx="2165214" cy="2165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CD76AB-48A0-4FBF-9122-BC4989C972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0C7F57-8C63-404F-9D71-0E5D02AD6B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7180-A860-44DC-9951-8DC3ED3FA428}" type="datetimeFigureOut">
              <a:rPr lang="en-GB" smtClean="0"/>
              <a:t>04/12/2025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4DC18A-F2A1-4044-A0EA-91A12282E3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CB52DC-4875-4213-8629-B7DAFB8E2B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B2455-9869-4D92-B7D5-A51C4A8726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967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06F2D-CE70-49E3-A09C-61E3659F3146}" type="datetimeFigureOut">
              <a:rPr lang="nl-NL" smtClean="0"/>
              <a:t>4-12-2025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00797-F548-4177-80C2-FE0CBA3664A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0079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434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134EB7-E13A-4167-A898-DBC204AEED5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417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760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6564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4757B-1B23-4372-A455-8B7447C24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9415F64-E6E8-FEDD-1041-7EA3FE2DF7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FEA2EB2-2406-CA11-8C5E-D4D0019D9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1BDD638-AA2B-EE33-5917-22C9888D9C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6024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4757B-1B23-4372-A455-8B7447C24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9415F64-E6E8-FEDD-1041-7EA3FE2DF7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FEA2EB2-2406-CA11-8C5E-D4D0019D9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1BDD638-AA2B-EE33-5917-22C9888D9C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832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124BE-AD19-7F11-0AFE-B2764368F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A4BAE18-0496-149F-EF2D-F84877913C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8233A98-6D4A-2818-8DD6-47F8421BC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6E83A20-A046-F4FC-978C-76363B1DDE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16BF4-CCCD-43A0-AA53-DB0AA2C84D90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5918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45C04B-F9E7-47CB-8002-3921669A09A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8928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But there is good news….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Read top benefits: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Combined benefits 89%: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26% feel more productive</a:t>
            </a:r>
            <a:r>
              <a:rPr lang="en-GB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15% </a:t>
            </a:r>
            <a:r>
              <a:rPr lang="en-GB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feel the company values them more</a:t>
            </a:r>
            <a:r>
              <a:rPr lang="en-GB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21% feel more motivated</a:t>
            </a:r>
            <a:r>
              <a:rPr lang="en-GB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28% feel healthier</a:t>
            </a: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20% have more energy</a:t>
            </a: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The numbers speak for themselves; </a:t>
            </a:r>
            <a:r>
              <a:rPr lang="en-GB" b="1"/>
              <a:t>ergonomic equipment </a:t>
            </a:r>
            <a:r>
              <a:rPr lang="en-GB"/>
              <a:t>promotes </a:t>
            </a:r>
            <a:r>
              <a:rPr lang="en-GB" b="1"/>
              <a:t>comfort, reduces pain </a:t>
            </a:r>
            <a:r>
              <a:rPr lang="en-GB"/>
              <a:t>and encourages a </a:t>
            </a:r>
            <a:r>
              <a:rPr lang="en-GB" b="1"/>
              <a:t>heathier, motivated and more productive workforce</a:t>
            </a:r>
            <a:r>
              <a:rPr lang="en-GB"/>
              <a:t>!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4EFAD8-AA38-4C20-9DDE-99374D0B150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48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8607B7-1653-DA73-61CD-20BB36D77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84C9E89-E2A0-7727-D5A0-31145A6046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24442BB-599F-8D49-3297-746C819718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29B719A-A55F-3091-55F1-ED1DD42752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16BF4-CCCD-43A0-AA53-DB0AA2C84D90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3711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134EB7-E13A-4167-A898-DBC204AEED5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255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246DFE-8C3D-51C1-7F40-D06319B3A8DF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03FD1-31E1-1057-6C7A-68223F9BB1A7}"/>
              </a:ext>
            </a:extLst>
          </p:cNvPr>
          <p:cNvSpPr txBox="1"/>
          <p:nvPr userDrawn="1"/>
        </p:nvSpPr>
        <p:spPr>
          <a:xfrm>
            <a:off x="0" y="3143755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Workspace Solutions</a:t>
            </a:r>
          </a:p>
        </p:txBody>
      </p:sp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9AAD167-C0A0-9FE6-836F-8E3FD9577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276872"/>
            <a:ext cx="3779613" cy="8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871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88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947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QM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C91583-F4E4-BD78-71FC-1F55231A1097}"/>
              </a:ext>
            </a:extLst>
          </p:cNvPr>
          <p:cNvSpPr/>
          <p:nvPr userDrawn="1"/>
        </p:nvSpPr>
        <p:spPr>
          <a:xfrm>
            <a:off x="0" y="0"/>
            <a:ext cx="12192000" cy="68706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A78CFF-F7C6-828F-1727-A8A3ED4C0A8D}"/>
              </a:ext>
            </a:extLst>
          </p:cNvPr>
          <p:cNvSpPr txBox="1"/>
          <p:nvPr userDrawn="1"/>
        </p:nvSpPr>
        <p:spPr>
          <a:xfrm>
            <a:off x="0" y="3153845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Air Quality Management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4DF7784-0B5E-F81B-24F9-CBBB4C460F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276872"/>
            <a:ext cx="3779613" cy="8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839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QM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926207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1D409E6-E69E-D6A4-ACB7-A181AE14D4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835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097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QM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974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676E96E-BEFD-4E35-1059-2775737AE033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888E5-20C6-D902-7B5B-B710AAE788E4}"/>
              </a:ext>
            </a:extLst>
          </p:cNvPr>
          <p:cNvSpPr txBox="1"/>
          <p:nvPr userDrawn="1"/>
        </p:nvSpPr>
        <p:spPr>
          <a:xfrm>
            <a:off x="0" y="3254266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Storage &amp; Organisation</a:t>
            </a:r>
          </a:p>
        </p:txBody>
      </p:sp>
      <p:pic>
        <p:nvPicPr>
          <p:cNvPr id="2" name="Picture 1" descr="Text, logo&#10;&#10;Description automatically generated">
            <a:extLst>
              <a:ext uri="{FF2B5EF4-FFF2-40B4-BE49-F238E27FC236}">
                <a16:creationId xmlns:a16="http://schemas.microsoft.com/office/drawing/2014/main" id="{73B6EEB1-256B-BA2C-B5BE-6A6F54A92F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348880"/>
            <a:ext cx="3800891" cy="90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53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rgbClr val="1E42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854199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CB5BF236-4DF4-78E7-6571-8CCEB7AE0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341" y="6309320"/>
            <a:ext cx="1487315" cy="35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89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31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204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0" y="0"/>
            <a:ext cx="10854199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7BFF7AC-126B-9687-5B74-380A1443DA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67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s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A1B95DE-D911-DE70-20E8-B99677BA783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B68022E-97EE-1448-B535-29B201FCA5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79775" y="2636912"/>
            <a:ext cx="3707606" cy="100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813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s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854200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EA32B0-BC09-2314-7EBF-75822A8071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98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60012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s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88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807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277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5B538-6B9A-AA41-D725-94EA7A8836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F4A6C7-5417-14E7-D0BE-132990F14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EDBC1-4E37-AB95-56A4-AAD615DFE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C3A6-0003-45EE-B301-E8F8DA134737}" type="datetimeFigureOut">
              <a:rPr lang="en-GB" smtClean="0"/>
              <a:t>04/12/2025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D2E89E-8490-54AC-1598-B7AABDA75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5BF93-0563-790A-E289-EDFFD4FE2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1B940-478B-4E06-87DD-FA94A864A9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05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rgbClr val="677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926207" cy="120263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D46D6B7-3FEA-0B99-A0E3-BEF7BD93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20" y="6381328"/>
            <a:ext cx="1007809" cy="231458"/>
          </a:xfrm>
          <a:prstGeom prst="rect">
            <a:avLst/>
          </a:prstGeom>
        </p:spPr>
      </p:pic>
      <p:pic>
        <p:nvPicPr>
          <p:cNvPr id="5" name="Picture 4" descr="A black and blue logo&#10;&#10;Description automatically generated">
            <a:extLst>
              <a:ext uri="{FF2B5EF4-FFF2-40B4-BE49-F238E27FC236}">
                <a16:creationId xmlns:a16="http://schemas.microsoft.com/office/drawing/2014/main" id="{D78EE4D9-5E75-D2B9-B36F-F2730812A7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" t="28002" r="6003" b="30002"/>
          <a:stretch/>
        </p:blipFill>
        <p:spPr>
          <a:xfrm>
            <a:off x="9696399" y="6295502"/>
            <a:ext cx="936104" cy="44677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73209B-B44E-C9C0-1E50-5097026B8018}"/>
              </a:ext>
            </a:extLst>
          </p:cNvPr>
          <p:cNvCxnSpPr>
            <a:cxnSpLocks/>
          </p:cNvCxnSpPr>
          <p:nvPr userDrawn="1"/>
        </p:nvCxnSpPr>
        <p:spPr>
          <a:xfrm>
            <a:off x="10704511" y="6337255"/>
            <a:ext cx="0" cy="2806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9689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rgbClr val="677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926207" cy="120263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D46D6B7-3FEA-0B99-A0E3-BEF7BD93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39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F25E7D-C852-F8BA-35A5-1342A0C6B02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9E9407-C6BA-D5FC-C828-ED9306598141}"/>
              </a:ext>
            </a:extLst>
          </p:cNvPr>
          <p:cNvSpPr txBox="1"/>
          <p:nvPr userDrawn="1"/>
        </p:nvSpPr>
        <p:spPr>
          <a:xfrm>
            <a:off x="0" y="3140452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Contract Interiors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1F53BB7-3698-2930-4DB1-3EF7F18AA6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46" y="2466030"/>
            <a:ext cx="2376264" cy="545014"/>
          </a:xfrm>
          <a:prstGeom prst="rect">
            <a:avLst/>
          </a:prstGeom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9CAC3FF-5D3E-968A-5264-A7BF6ACC99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8" b="28218"/>
          <a:stretch/>
        </p:blipFill>
        <p:spPr>
          <a:xfrm>
            <a:off x="3719736" y="2276872"/>
            <a:ext cx="2088836" cy="92333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28C28F-56A3-71A9-0F7C-348F3E1C0E94}"/>
              </a:ext>
            </a:extLst>
          </p:cNvPr>
          <p:cNvCxnSpPr/>
          <p:nvPr userDrawn="1"/>
        </p:nvCxnSpPr>
        <p:spPr>
          <a:xfrm>
            <a:off x="6095999" y="2204864"/>
            <a:ext cx="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8965DC-8137-C3AA-16E4-8CA7B285B9D6}"/>
              </a:ext>
            </a:extLst>
          </p:cNvPr>
          <p:cNvCxnSpPr>
            <a:cxnSpLocks/>
          </p:cNvCxnSpPr>
          <p:nvPr userDrawn="1"/>
        </p:nvCxnSpPr>
        <p:spPr>
          <a:xfrm>
            <a:off x="5879976" y="2348879"/>
            <a:ext cx="0" cy="7335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7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rgbClr val="677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926207" cy="120263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D46D6B7-3FEA-0B99-A0E3-BEF7BD93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20" y="6381328"/>
            <a:ext cx="1007809" cy="231458"/>
          </a:xfrm>
          <a:prstGeom prst="rect">
            <a:avLst/>
          </a:prstGeom>
        </p:spPr>
      </p:pic>
      <p:pic>
        <p:nvPicPr>
          <p:cNvPr id="5" name="Picture 4" descr="A black and blue logo&#10;&#10;Description automatically generated">
            <a:extLst>
              <a:ext uri="{FF2B5EF4-FFF2-40B4-BE49-F238E27FC236}">
                <a16:creationId xmlns:a16="http://schemas.microsoft.com/office/drawing/2014/main" id="{D78EE4D9-5E75-D2B9-B36F-F2730812A7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" t="28002" r="6003" b="30002"/>
          <a:stretch/>
        </p:blipFill>
        <p:spPr>
          <a:xfrm>
            <a:off x="9696399" y="6295502"/>
            <a:ext cx="936104" cy="44677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73209B-B44E-C9C0-1E50-5097026B8018}"/>
              </a:ext>
            </a:extLst>
          </p:cNvPr>
          <p:cNvCxnSpPr>
            <a:cxnSpLocks/>
          </p:cNvCxnSpPr>
          <p:nvPr userDrawn="1"/>
        </p:nvCxnSpPr>
        <p:spPr>
          <a:xfrm>
            <a:off x="10704511" y="6337255"/>
            <a:ext cx="0" cy="2806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188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461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5" r:id="rId2"/>
    <p:sldLayoutId id="2147483757" r:id="rId3"/>
    <p:sldLayoutId id="2147483756" r:id="rId4"/>
    <p:sldLayoutId id="2147483758" r:id="rId5"/>
    <p:sldLayoutId id="2147483767" r:id="rId6"/>
    <p:sldLayoutId id="214748376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aleway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45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aleway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28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59" r:id="rId3"/>
    <p:sldLayoutId id="214748370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4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7" r:id="rId2"/>
    <p:sldLayoutId id="2147483760" r:id="rId3"/>
    <p:sldLayoutId id="214748369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18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2" r:id="rId2"/>
    <p:sldLayoutId id="2147483761" r:id="rId3"/>
    <p:sldLayoutId id="214748373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aleway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png"/><Relationship Id="rId7" Type="http://schemas.openxmlformats.org/officeDocument/2006/relationships/image" Target="../media/image65.jpeg"/><Relationship Id="rId12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7.jpeg"/><Relationship Id="rId4" Type="http://schemas.openxmlformats.org/officeDocument/2006/relationships/image" Target="../media/image72.png"/><Relationship Id="rId9" Type="http://schemas.openxmlformats.org/officeDocument/2006/relationships/image" Target="../media/image6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6.jpeg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jpe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12" Type="http://schemas.openxmlformats.org/officeDocument/2006/relationships/image" Target="../media/image40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hyperlink" Target="https://www.workhappy.uk/dse-assessments/in-person-dse-assessment" TargetMode="External"/><Relationship Id="rId11" Type="http://schemas.microsoft.com/office/2007/relationships/hdphoto" Target="../media/hdphoto1.wdp"/><Relationship Id="rId5" Type="http://schemas.openxmlformats.org/officeDocument/2006/relationships/hyperlink" Target="https://osha.europa.eu/en/legislation/directives/5" TargetMode="External"/><Relationship Id="rId15" Type="http://schemas.openxmlformats.org/officeDocument/2006/relationships/image" Target="../media/image42.png"/><Relationship Id="rId10" Type="http://schemas.openxmlformats.org/officeDocument/2006/relationships/image" Target="../media/image39.png"/><Relationship Id="rId4" Type="http://schemas.openxmlformats.org/officeDocument/2006/relationships/image" Target="../media/image35.jpeg"/><Relationship Id="rId9" Type="http://schemas.openxmlformats.org/officeDocument/2006/relationships/image" Target="../media/image38.png"/><Relationship Id="rId14" Type="http://schemas.openxmlformats.org/officeDocument/2006/relationships/hyperlink" Target="https://en.fellowesergotest.com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52.svg"/><Relationship Id="rId18" Type="http://schemas.openxmlformats.org/officeDocument/2006/relationships/image" Target="../media/image57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0.jpeg"/><Relationship Id="rId5" Type="http://schemas.openxmlformats.org/officeDocument/2006/relationships/image" Target="../media/image45.png"/><Relationship Id="rId15" Type="http://schemas.openxmlformats.org/officeDocument/2006/relationships/image" Target="../media/image54.svg"/><Relationship Id="rId10" Type="http://schemas.openxmlformats.org/officeDocument/2006/relationships/image" Target="../media/image49.svg"/><Relationship Id="rId19" Type="http://schemas.openxmlformats.org/officeDocument/2006/relationships/image" Target="../media/image58.svg"/><Relationship Id="rId4" Type="http://schemas.openxmlformats.org/officeDocument/2006/relationships/image" Target="../media/image44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1DC6B1-A02C-5C77-C1A7-7CA0DD21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2961">
            <a:off x="3525305" y="1810678"/>
            <a:ext cx="5004435" cy="1695200"/>
          </a:xfrm>
          <a:prstGeom prst="rect">
            <a:avLst/>
          </a:prstGeom>
        </p:spPr>
      </p:pic>
      <p:pic>
        <p:nvPicPr>
          <p:cNvPr id="5" name="Afbeelding 4" descr="Afbeelding met overdekt, meubels, vloer, muur&#10;&#10;Automatisch gegenereerde beschrijving">
            <a:extLst>
              <a:ext uri="{FF2B5EF4-FFF2-40B4-BE49-F238E27FC236}">
                <a16:creationId xmlns:a16="http://schemas.microsoft.com/office/drawing/2014/main" id="{37CFE331-37E2-D8A9-C997-B4CE696657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" t="17304" r="7572" b="18193"/>
          <a:stretch/>
        </p:blipFill>
        <p:spPr>
          <a:xfrm>
            <a:off x="-2" y="0"/>
            <a:ext cx="9027883" cy="6115801"/>
          </a:xfrm>
          <a:prstGeom prst="rect">
            <a:avLst/>
          </a:prstGeom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ECFB84CC-1DFC-7D4A-21AB-7BF20481557F}"/>
              </a:ext>
            </a:extLst>
          </p:cNvPr>
          <p:cNvSpPr/>
          <p:nvPr/>
        </p:nvSpPr>
        <p:spPr>
          <a:xfrm rot="672557">
            <a:off x="7850792" y="-329419"/>
            <a:ext cx="4899998" cy="7763165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DB31159-C9FA-50C2-4AEF-57821749B78B}"/>
              </a:ext>
            </a:extLst>
          </p:cNvPr>
          <p:cNvSpPr txBox="1"/>
          <p:nvPr/>
        </p:nvSpPr>
        <p:spPr>
          <a:xfrm>
            <a:off x="7714824" y="2352033"/>
            <a:ext cx="5047803" cy="221599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b="1" i="1" dirty="0"/>
              <a:t>Promotional </a:t>
            </a:r>
            <a:br>
              <a:rPr lang="en-US" sz="4000" b="1" i="1" dirty="0"/>
            </a:br>
            <a:r>
              <a:rPr lang="en-US" sz="4000" b="1" i="1" dirty="0"/>
              <a:t>Activity</a:t>
            </a:r>
          </a:p>
          <a:p>
            <a:pPr algn="ctr"/>
            <a:endParaRPr lang="en-US" b="1" i="1" dirty="0"/>
          </a:p>
          <a:p>
            <a:pPr algn="ctr"/>
            <a:r>
              <a:rPr lang="en-US" sz="4000" b="1" i="1" dirty="0"/>
              <a:t>P1 2026</a:t>
            </a:r>
            <a:endParaRPr lang="nl-NL" sz="4000" b="1" i="1" dirty="0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EAD27207-C5E8-2591-17A2-5B6565A738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03534" y="1162879"/>
            <a:ext cx="1644751" cy="377742"/>
          </a:xfrm>
          <a:prstGeom prst="rect">
            <a:avLst/>
          </a:prstGeom>
        </p:spPr>
      </p:pic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1314A3CB-BC38-47B2-6308-AE976EB7082E}"/>
              </a:ext>
            </a:extLst>
          </p:cNvPr>
          <p:cNvCxnSpPr>
            <a:cxnSpLocks/>
          </p:cNvCxnSpPr>
          <p:nvPr/>
        </p:nvCxnSpPr>
        <p:spPr>
          <a:xfrm>
            <a:off x="8539163" y="3743859"/>
            <a:ext cx="3138487" cy="0"/>
          </a:xfrm>
          <a:prstGeom prst="line">
            <a:avLst/>
          </a:prstGeom>
          <a:ln w="25400">
            <a:solidFill>
              <a:srgbClr val="CB4D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CB3D6BD4-DB72-264B-A4F5-122919A7C3CD}"/>
              </a:ext>
            </a:extLst>
          </p:cNvPr>
          <p:cNvSpPr txBox="1"/>
          <p:nvPr/>
        </p:nvSpPr>
        <p:spPr>
          <a:xfrm>
            <a:off x="8079246" y="4996466"/>
            <a:ext cx="4112753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400"/>
              <a:t>WORKSPACE SOLUTIONS &amp; </a:t>
            </a:r>
            <a:endParaRPr lang="nl-NL"/>
          </a:p>
          <a:p>
            <a:pPr algn="ctr"/>
            <a:r>
              <a:rPr lang="en-US" sz="1400"/>
              <a:t>WORKSPACE HEALTH </a:t>
            </a:r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567446B-E60B-4137-E35A-189D39F211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6082240"/>
            <a:ext cx="12192001" cy="77576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68AB578-53A9-A688-D91E-BE15BBA11E5F}"/>
              </a:ext>
            </a:extLst>
          </p:cNvPr>
          <p:cNvSpPr txBox="1"/>
          <p:nvPr/>
        </p:nvSpPr>
        <p:spPr>
          <a:xfrm>
            <a:off x="1" y="6226574"/>
            <a:ext cx="121919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>
                <a:solidFill>
                  <a:schemeClr val="bg1"/>
                </a:solidFill>
              </a:rPr>
              <a:t>Live </a:t>
            </a:r>
            <a:r>
              <a:rPr lang="nl-NL" sz="2400" err="1">
                <a:solidFill>
                  <a:schemeClr val="bg1"/>
                </a:solidFill>
              </a:rPr>
              <a:t>your</a:t>
            </a:r>
            <a:r>
              <a:rPr lang="nl-NL" sz="2400">
                <a:solidFill>
                  <a:schemeClr val="bg1"/>
                </a:solidFill>
              </a:rPr>
              <a:t> Best </a:t>
            </a:r>
            <a:r>
              <a:rPr lang="nl-NL" sz="2400" err="1">
                <a:solidFill>
                  <a:schemeClr val="bg1"/>
                </a:solidFill>
              </a:rPr>
              <a:t>Work</a:t>
            </a:r>
            <a:r>
              <a:rPr lang="nl-NL" sz="2400" b="1" i="1" err="1">
                <a:solidFill>
                  <a:schemeClr val="bg1"/>
                </a:solidFill>
              </a:rPr>
              <a:t>Life</a:t>
            </a:r>
            <a:r>
              <a:rPr lang="nl-NL" sz="2400" b="1" i="1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8978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C848F-BC6C-5C85-9C39-2D34CC8A9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C1524533-E973-08E4-9C8C-67E44C83C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GB" sz="4400" b="0">
                <a:latin typeface="Raleway Light" pitchFamily="2" charset="0"/>
              </a:rPr>
              <a:t>We’re on a Mission!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CB748478-D868-8D01-8D47-D8E557628453}"/>
              </a:ext>
            </a:extLst>
          </p:cNvPr>
          <p:cNvSpPr txBox="1"/>
          <p:nvPr/>
        </p:nvSpPr>
        <p:spPr>
          <a:xfrm>
            <a:off x="244869" y="3680646"/>
            <a:ext cx="574445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</a:pPr>
            <a:r>
              <a:rPr lang="en-US"/>
              <a:t>Don’t just take our word for it! Our research shows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endParaRPr lang="en-US"/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>
                <a:latin typeface="Raleway" pitchFamily="2" charset="0"/>
              </a:rPr>
              <a:t>81% of those respondents who received </a:t>
            </a:r>
            <a:r>
              <a:rPr lang="en-US" b="1">
                <a:latin typeface="Raleway" pitchFamily="2" charset="0"/>
              </a:rPr>
              <a:t>ergonomic equipment </a:t>
            </a:r>
            <a:r>
              <a:rPr lang="en-US">
                <a:latin typeface="Raleway" pitchFamily="2" charset="0"/>
              </a:rPr>
              <a:t>noticed a </a:t>
            </a:r>
            <a:r>
              <a:rPr lang="en-US" b="1">
                <a:latin typeface="Raleway" pitchFamily="2" charset="0"/>
              </a:rPr>
              <a:t>positive difference, with 40% </a:t>
            </a:r>
            <a:r>
              <a:rPr lang="en-US">
                <a:latin typeface="Raleway" pitchFamily="2" charset="0"/>
              </a:rPr>
              <a:t>within just a </a:t>
            </a:r>
            <a:r>
              <a:rPr lang="en-US" b="1">
                <a:latin typeface="Raleway" pitchFamily="2" charset="0"/>
              </a:rPr>
              <a:t>few days.</a:t>
            </a: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 b="1">
              <a:latin typeface="Raleway" pitchFamily="2" charset="0"/>
            </a:endParaRP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>
                <a:latin typeface="Raleway" pitchFamily="2" charset="0"/>
              </a:rPr>
              <a:t>With over 35 years’ experience, Fellowes ergonomic solutions are designed for a range of working styles, ergonomically certified, and built to last with an extended 5-year limited warranty.</a:t>
            </a: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 b="1">
              <a:latin typeface="Raleway" pitchFamily="2" charset="0"/>
            </a:endParaRP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/>
          </a:p>
          <a:p>
            <a:pPr algn="ctr"/>
            <a:endParaRPr lang="en-US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B33CAD5-5EC4-D9CC-0EC1-46CD1F6288B4}"/>
              </a:ext>
            </a:extLst>
          </p:cNvPr>
          <p:cNvSpPr txBox="1"/>
          <p:nvPr/>
        </p:nvSpPr>
        <p:spPr>
          <a:xfrm>
            <a:off x="244869" y="1333645"/>
            <a:ext cx="585113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i="1"/>
              <a:t>….to remind businesses AND all frequent screen users that using the right ergonomic equipment can make a massive difference to your health, comfort and productivity!</a:t>
            </a:r>
          </a:p>
          <a:p>
            <a:endParaRPr lang="en-US" sz="1600" i="1"/>
          </a:p>
          <a:p>
            <a:r>
              <a:rPr lang="en-US" sz="2200" i="1"/>
              <a:t>In fact, you can…</a:t>
            </a:r>
            <a:r>
              <a:rPr lang="en-US" sz="2800" b="1" i="1"/>
              <a:t>“Feel the Difference”</a:t>
            </a:r>
            <a:endParaRPr lang="nl-NL" sz="2800" b="1" i="1"/>
          </a:p>
        </p:txBody>
      </p:sp>
      <p:pic>
        <p:nvPicPr>
          <p:cNvPr id="13" name="Picture 12" descr="A person sitting in an office chair&#10;&#10;AI-generated content may be incorrect.">
            <a:extLst>
              <a:ext uri="{FF2B5EF4-FFF2-40B4-BE49-F238E27FC236}">
                <a16:creationId xmlns:a16="http://schemas.microsoft.com/office/drawing/2014/main" id="{D4DD1D31-7EB6-F25F-7468-42135FEFA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5" t="16956" r="32142"/>
          <a:stretch/>
        </p:blipFill>
        <p:spPr>
          <a:xfrm>
            <a:off x="6333208" y="1202635"/>
            <a:ext cx="5851131" cy="565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72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422B2-6E0F-CE83-84F2-EFBBDACB5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and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E9B2BC57-6AE2-E3D6-8969-5A74850845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812" y="3003825"/>
            <a:ext cx="2089594" cy="2871306"/>
          </a:xfrm>
          <a:prstGeom prst="rect">
            <a:avLst/>
          </a:prstGeom>
        </p:spPr>
      </p:pic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7AF6AB0-1164-49F8-080C-F937C017A7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 algn="l"/>
            <a:r>
              <a:rPr lang="en-US" dirty="0"/>
              <a:t>Reseller Toolkit – P1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874C6783-EEFD-0D31-E124-C8026B2946C7}"/>
              </a:ext>
            </a:extLst>
          </p:cNvPr>
          <p:cNvSpPr txBox="1"/>
          <p:nvPr/>
        </p:nvSpPr>
        <p:spPr>
          <a:xfrm>
            <a:off x="272790" y="1347029"/>
            <a:ext cx="8711475" cy="625812"/>
          </a:xfrm>
          <a:prstGeom prst="rect">
            <a:avLst/>
          </a:prstGeom>
          <a:noFill/>
        </p:spPr>
        <p:txBody>
          <a:bodyPr wrap="square" lIns="91440" tIns="45720" rIns="91440" bIns="45720" numCol="1" spcCol="180000" rtlCol="0" anchor="t">
            <a:spAutoFit/>
          </a:bodyPr>
          <a:lstStyle/>
          <a:p>
            <a:pPr marL="35560">
              <a:spcBef>
                <a:spcPts val="800"/>
              </a:spcBef>
            </a:pPr>
            <a:r>
              <a:rPr lang="en-GB" sz="1400" dirty="0">
                <a:latin typeface="Raleway SemiBold" pitchFamily="2" charset="0"/>
              </a:rPr>
              <a:t>Create broad visibility across all relevant touchpoints</a:t>
            </a:r>
            <a:endParaRPr lang="en-US" sz="1400" dirty="0">
              <a:latin typeface="Raleway SemiBold" pitchFamily="2" charset="0"/>
            </a:endParaRPr>
          </a:p>
          <a:p>
            <a:pPr marL="35560">
              <a:spcBef>
                <a:spcPts val="800"/>
              </a:spcBef>
            </a:pPr>
            <a:r>
              <a:rPr lang="en-GB" sz="1400" dirty="0">
                <a:latin typeface="Raleway SemiBold" pitchFamily="2" charset="0"/>
              </a:rPr>
              <a:t>Reseller toolkit available for best in class online &amp; offline merchandising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6356C0BD-30EF-7431-EC2D-83419B19CD38}"/>
              </a:ext>
            </a:extLst>
          </p:cNvPr>
          <p:cNvSpPr txBox="1"/>
          <p:nvPr/>
        </p:nvSpPr>
        <p:spPr>
          <a:xfrm>
            <a:off x="442182" y="2157162"/>
            <a:ext cx="3903996" cy="248016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anchor="t">
            <a:spAutoFit/>
          </a:bodyPr>
          <a:lstStyle/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Claim Platform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Promo Flyers 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Web banners 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Buttons &amp; product images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Promo Landing page</a:t>
            </a:r>
            <a:endParaRPr lang="en-GB" sz="1050" dirty="0">
              <a:latin typeface="+mj-lt"/>
            </a:endParaRP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GB" sz="1400" dirty="0">
              <a:latin typeface="+mj-lt"/>
            </a:endParaRP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GB" sz="1050" dirty="0">
              <a:highlight>
                <a:srgbClr val="FFFF00"/>
              </a:highlight>
              <a:latin typeface="+mj-lt"/>
            </a:endParaRP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GB" sz="1400" dirty="0">
              <a:latin typeface="+mj-lt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E1C2A755-DFF5-EE8B-C52A-AD302CD463C8}"/>
              </a:ext>
            </a:extLst>
          </p:cNvPr>
          <p:cNvGrpSpPr/>
          <p:nvPr/>
        </p:nvGrpSpPr>
        <p:grpSpPr>
          <a:xfrm>
            <a:off x="7146014" y="139677"/>
            <a:ext cx="4073780" cy="2749470"/>
            <a:chOff x="5737678" y="1591139"/>
            <a:chExt cx="6406541" cy="4076235"/>
          </a:xfrm>
        </p:grpSpPr>
        <p:pic>
          <p:nvPicPr>
            <p:cNvPr id="33" name="Picture 19">
              <a:extLst>
                <a:ext uri="{FF2B5EF4-FFF2-40B4-BE49-F238E27FC236}">
                  <a16:creationId xmlns:a16="http://schemas.microsoft.com/office/drawing/2014/main" id="{4E04B673-0D74-4176-58F0-5EEA007A2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37678" y="1591139"/>
              <a:ext cx="6406541" cy="4076235"/>
            </a:xfrm>
            <a:prstGeom prst="rect">
              <a:avLst/>
            </a:prstGeom>
          </p:spPr>
        </p:pic>
        <p:pic>
          <p:nvPicPr>
            <p:cNvPr id="34" name="Afbeelding 33">
              <a:extLst>
                <a:ext uri="{FF2B5EF4-FFF2-40B4-BE49-F238E27FC236}">
                  <a16:creationId xmlns:a16="http://schemas.microsoft.com/office/drawing/2014/main" id="{945EE985-EE20-97EB-D0A3-39CD90F25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62723" y="2682884"/>
              <a:ext cx="4743454" cy="1495826"/>
            </a:xfrm>
            <a:prstGeom prst="rect">
              <a:avLst/>
            </a:prstGeom>
          </p:spPr>
        </p:pic>
        <p:pic>
          <p:nvPicPr>
            <p:cNvPr id="35" name="Afbeelding 34">
              <a:extLst>
                <a:ext uri="{FF2B5EF4-FFF2-40B4-BE49-F238E27FC236}">
                  <a16:creationId xmlns:a16="http://schemas.microsoft.com/office/drawing/2014/main" id="{909FF64D-9CC7-754E-59A1-B7C7EC55A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62723" y="4178706"/>
              <a:ext cx="4743451" cy="775918"/>
            </a:xfrm>
            <a:prstGeom prst="rect">
              <a:avLst/>
            </a:prstGeom>
          </p:spPr>
        </p:pic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012D3CBA-26EB-9054-4C13-1713F53DE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62721" y="4794976"/>
              <a:ext cx="4743450" cy="319294"/>
            </a:xfrm>
            <a:prstGeom prst="rect">
              <a:avLst/>
            </a:prstGeom>
          </p:spPr>
        </p:pic>
      </p:grpSp>
      <p:pic>
        <p:nvPicPr>
          <p:cNvPr id="3" name="Picture 2" descr="A person standing next to a printer&#10;&#10;AI-generated content may be incorrect.">
            <a:extLst>
              <a:ext uri="{FF2B5EF4-FFF2-40B4-BE49-F238E27FC236}">
                <a16:creationId xmlns:a16="http://schemas.microsoft.com/office/drawing/2014/main" id="{0C6CF1BE-6B56-B0D3-4705-AF1C437833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8385" y="4807079"/>
            <a:ext cx="3519259" cy="1964407"/>
          </a:xfrm>
          <a:prstGeom prst="rect">
            <a:avLst/>
          </a:prstGeom>
        </p:spPr>
      </p:pic>
      <p:pic>
        <p:nvPicPr>
          <p:cNvPr id="4" name="Picture 3" descr="A white printer and a piece of paper&#10;&#10;AI-generated content may be incorrect.">
            <a:extLst>
              <a:ext uri="{FF2B5EF4-FFF2-40B4-BE49-F238E27FC236}">
                <a16:creationId xmlns:a16="http://schemas.microsoft.com/office/drawing/2014/main" id="{74C286BC-3AA0-506A-8375-EDBFC7A177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4581" y="3341572"/>
            <a:ext cx="922130" cy="3432680"/>
          </a:xfrm>
          <a:prstGeom prst="rect">
            <a:avLst/>
          </a:prstGeom>
        </p:spPr>
      </p:pic>
      <p:pic>
        <p:nvPicPr>
          <p:cNvPr id="5" name="Picture 4" descr="A person standing next to a printer&#10;&#10;AI-generated content may be incorrect.">
            <a:extLst>
              <a:ext uri="{FF2B5EF4-FFF2-40B4-BE49-F238E27FC236}">
                <a16:creationId xmlns:a16="http://schemas.microsoft.com/office/drawing/2014/main" id="{9630D24D-4ADA-6DBB-7081-CA413232FA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06288" y="3345559"/>
            <a:ext cx="1340557" cy="1397001"/>
          </a:xfrm>
          <a:prstGeom prst="rect">
            <a:avLst/>
          </a:prstGeom>
        </p:spPr>
      </p:pic>
      <p:pic>
        <p:nvPicPr>
          <p:cNvPr id="7" name="Picture 6" descr="A person sitting in a chair&#10;&#10;AI-generated content may be incorrect.">
            <a:extLst>
              <a:ext uri="{FF2B5EF4-FFF2-40B4-BE49-F238E27FC236}">
                <a16:creationId xmlns:a16="http://schemas.microsoft.com/office/drawing/2014/main" id="{3BB86FB5-FABF-B221-BA0F-0EBFEF7BFE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57263" y="2992782"/>
            <a:ext cx="2201473" cy="2882350"/>
          </a:xfrm>
          <a:prstGeom prst="rect">
            <a:avLst/>
          </a:prstGeom>
        </p:spPr>
      </p:pic>
      <p:pic>
        <p:nvPicPr>
          <p:cNvPr id="11" name="Picture 10" descr="A person standing in front of several different types of machines&#10;&#10;AI-generated content may be incorrect.">
            <a:extLst>
              <a:ext uri="{FF2B5EF4-FFF2-40B4-BE49-F238E27FC236}">
                <a16:creationId xmlns:a16="http://schemas.microsoft.com/office/drawing/2014/main" id="{E8DA2E34-7DFF-EE66-EFD1-A3DACF5B05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46802" y="3445565"/>
            <a:ext cx="2194308" cy="2882348"/>
          </a:xfrm>
          <a:prstGeom prst="rect">
            <a:avLst/>
          </a:prstGeom>
        </p:spPr>
      </p:pic>
      <p:pic>
        <p:nvPicPr>
          <p:cNvPr id="13" name="Picture 12" descr="A poster of a machine&#10;&#10;AI-generated content may be incorrect.">
            <a:extLst>
              <a:ext uri="{FF2B5EF4-FFF2-40B4-BE49-F238E27FC236}">
                <a16:creationId xmlns:a16="http://schemas.microsoft.com/office/drawing/2014/main" id="{7733360F-9D3C-0CB3-B697-A86C08FDA51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89379" y="3445565"/>
            <a:ext cx="2221067" cy="288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54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rectangular object with buttons and a button on it&#10;&#10;AI-generated content may be incorrect.">
            <a:extLst>
              <a:ext uri="{FF2B5EF4-FFF2-40B4-BE49-F238E27FC236}">
                <a16:creationId xmlns:a16="http://schemas.microsoft.com/office/drawing/2014/main" id="{A4C13432-E715-9809-6CC9-416AC242E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521" y="3986695"/>
            <a:ext cx="1844261" cy="184426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71D8E3-B9D6-5ACE-F40A-0C87737A81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sz="3200"/>
              <a:t>To get the best results, ensure Fellowes products are highly visible on your website...</a:t>
            </a:r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23B35A7-A02E-19DD-B896-06BEB3664E5D}"/>
              </a:ext>
            </a:extLst>
          </p:cNvPr>
          <p:cNvSpPr txBox="1">
            <a:spLocks/>
          </p:cNvSpPr>
          <p:nvPr/>
        </p:nvSpPr>
        <p:spPr>
          <a:xfrm>
            <a:off x="6795205" y="2554603"/>
            <a:ext cx="5230755" cy="255512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000">
                <a:latin typeface="Raleway"/>
                <a:cs typeface="Poppins Light"/>
              </a:rPr>
              <a:t>Use the Web Banners (supplied) to promote the offers</a:t>
            </a:r>
            <a:endParaRPr lang="en-US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Raleway"/>
              <a:cs typeface="Poppins Light"/>
            </a:endParaRPr>
          </a:p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2000">
              <a:latin typeface="Raleway"/>
              <a:cs typeface="Poppins Light" pitchFamily="2" charset="77"/>
            </a:endParaRPr>
          </a:p>
          <a:p>
            <a:pPr marL="0" indent="0">
              <a:buNone/>
              <a:defRPr/>
            </a:pPr>
            <a:br>
              <a:rPr lang="en-US" sz="2000">
                <a:latin typeface="Raleway"/>
                <a:cs typeface="Poppins Light"/>
              </a:rPr>
            </a:br>
            <a:r>
              <a:rPr lang="en-US" sz="2000">
                <a:latin typeface="Raleway"/>
                <a:cs typeface="Poppins Light"/>
              </a:rPr>
              <a:t>Use the Cashback Amount buttons for visibility of Offers on individual products</a:t>
            </a:r>
            <a:endParaRPr lang="en-US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Raleway"/>
              <a:cs typeface="Poppins Light" pitchFamily="2" charset="77"/>
            </a:endParaRPr>
          </a:p>
          <a:p>
            <a:pPr marL="0" indent="0">
              <a:buNone/>
              <a:defRPr/>
            </a:pPr>
            <a:endParaRPr lang="en-US" sz="2000">
              <a:solidFill>
                <a:srgbClr val="FFFFFF"/>
              </a:solidFill>
              <a:latin typeface="Raleway"/>
              <a:cs typeface="Poppins Light" pitchFamily="2" charset="77"/>
            </a:endParaRPr>
          </a:p>
          <a:p>
            <a:pPr marL="0" indent="0">
              <a:buNone/>
              <a:defRPr/>
            </a:pPr>
            <a:br>
              <a:rPr lang="en-US" sz="2000">
                <a:solidFill>
                  <a:srgbClr val="FFFFFF"/>
                </a:solidFill>
                <a:latin typeface="Raleway"/>
                <a:cs typeface="Poppins Light"/>
              </a:rPr>
            </a:br>
            <a:r>
              <a:rPr lang="en-US" sz="2000">
                <a:latin typeface="Raleway"/>
                <a:cs typeface="Poppins Light"/>
              </a:rPr>
              <a:t>Clarity on how the customer makes their claim</a:t>
            </a:r>
            <a:endParaRPr lang="en-US" sz="2000">
              <a:latin typeface="Raleway"/>
              <a:cs typeface="Poppins Light" pitchFamily="2" charset="77"/>
            </a:endParaRPr>
          </a:p>
          <a:p>
            <a:pPr>
              <a:defRPr/>
            </a:pPr>
            <a:endParaRPr lang="en-US" sz="1600">
              <a:latin typeface="Raleway"/>
              <a:cs typeface="Poppins Light" pitchFamily="2" charset="77"/>
            </a:endParaRPr>
          </a:p>
          <a:p>
            <a:pPr marL="0" indent="0">
              <a:buNone/>
              <a:defRPr/>
            </a:pPr>
            <a:endParaRPr lang="en-US" sz="2000" i="1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Raleway"/>
              <a:cs typeface="Poppins Ligh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97F8F-E398-08F3-8021-0292C3506920}"/>
              </a:ext>
            </a:extLst>
          </p:cNvPr>
          <p:cNvSpPr txBox="1"/>
          <p:nvPr/>
        </p:nvSpPr>
        <p:spPr>
          <a:xfrm>
            <a:off x="744460" y="5678042"/>
            <a:ext cx="519964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/>
              <a:t>Simply visit www.fellowes-promotion.com to complete registration and ​claim cashback. ​</a:t>
            </a:r>
            <a:endParaRPr lang="en-US"/>
          </a:p>
        </p:txBody>
      </p:sp>
      <p:pic>
        <p:nvPicPr>
          <p:cNvPr id="16" name="Picture 15" descr="AutoMax™ 80M Mini-Cut Shredder__80M-90M-100MA-R-closed-050922.png">
            <a:extLst>
              <a:ext uri="{FF2B5EF4-FFF2-40B4-BE49-F238E27FC236}">
                <a16:creationId xmlns:a16="http://schemas.microsoft.com/office/drawing/2014/main" id="{1B00B5FD-364E-588F-A42A-7E39C1FA8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8830" y="3783227"/>
            <a:ext cx="1813370" cy="1726560"/>
          </a:xfrm>
          <a:prstGeom prst="rect">
            <a:avLst/>
          </a:prstGeom>
        </p:spPr>
      </p:pic>
      <p:pic>
        <p:nvPicPr>
          <p:cNvPr id="17" name="Picture 16" descr="A red and white sign with white text&#10;&#10;Description automatically generated">
            <a:extLst>
              <a:ext uri="{FF2B5EF4-FFF2-40B4-BE49-F238E27FC236}">
                <a16:creationId xmlns:a16="http://schemas.microsoft.com/office/drawing/2014/main" id="{3E66A5F8-79DF-7CB1-27E9-25EA917A9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3373" y="4907789"/>
            <a:ext cx="834946" cy="834946"/>
          </a:xfrm>
          <a:prstGeom prst="rect">
            <a:avLst/>
          </a:prstGeom>
        </p:spPr>
      </p:pic>
      <p:pic>
        <p:nvPicPr>
          <p:cNvPr id="18" name="Picture 17" descr="A red and white sign with white text&#10;&#10;Description automatically generated">
            <a:extLst>
              <a:ext uri="{FF2B5EF4-FFF2-40B4-BE49-F238E27FC236}">
                <a16:creationId xmlns:a16="http://schemas.microsoft.com/office/drawing/2014/main" id="{A4174D99-CD78-A181-E171-10B67421F7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7942" y="3936102"/>
            <a:ext cx="834946" cy="834947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DF8BA97-6C96-14C3-0F0C-38D3DC4F086C}"/>
              </a:ext>
            </a:extLst>
          </p:cNvPr>
          <p:cNvCxnSpPr/>
          <p:nvPr/>
        </p:nvCxnSpPr>
        <p:spPr>
          <a:xfrm flipH="1" flipV="1">
            <a:off x="5482540" y="2612983"/>
            <a:ext cx="1255854" cy="2430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FEB6CCF-47DC-9B4B-FDA6-DAA0042EA1A0}"/>
              </a:ext>
            </a:extLst>
          </p:cNvPr>
          <p:cNvCxnSpPr>
            <a:cxnSpLocks/>
          </p:cNvCxnSpPr>
          <p:nvPr/>
        </p:nvCxnSpPr>
        <p:spPr>
          <a:xfrm flipH="1">
            <a:off x="5733325" y="4293244"/>
            <a:ext cx="1072588" cy="27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FC9E0FB-464C-C4A5-5088-6DAEF00184BA}"/>
              </a:ext>
            </a:extLst>
          </p:cNvPr>
          <p:cNvCxnSpPr>
            <a:cxnSpLocks/>
          </p:cNvCxnSpPr>
          <p:nvPr/>
        </p:nvCxnSpPr>
        <p:spPr>
          <a:xfrm flipH="1">
            <a:off x="5656160" y="5595395"/>
            <a:ext cx="1188334" cy="3549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 descr="A red and white sign with white text&#10;&#10;AI-generated content may be incorrect.">
            <a:extLst>
              <a:ext uri="{FF2B5EF4-FFF2-40B4-BE49-F238E27FC236}">
                <a16:creationId xmlns:a16="http://schemas.microsoft.com/office/drawing/2014/main" id="{8A50DBE2-CBB2-2C26-B307-C9C63ADA63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441" y="4907789"/>
            <a:ext cx="984943" cy="973898"/>
          </a:xfrm>
          <a:prstGeom prst="rect">
            <a:avLst/>
          </a:prstGeom>
        </p:spPr>
      </p:pic>
      <p:pic>
        <p:nvPicPr>
          <p:cNvPr id="5" name="Picture 4" descr="A red and white sign with white text&#10;&#10;AI-generated content may be incorrect.">
            <a:extLst>
              <a:ext uri="{FF2B5EF4-FFF2-40B4-BE49-F238E27FC236}">
                <a16:creationId xmlns:a16="http://schemas.microsoft.com/office/drawing/2014/main" id="{7B4DDC1F-C48B-D63C-0975-040FDBCFF5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5290" y="3176724"/>
            <a:ext cx="984941" cy="984941"/>
          </a:xfrm>
          <a:prstGeom prst="rect">
            <a:avLst/>
          </a:prstGeom>
        </p:spPr>
      </p:pic>
      <p:pic>
        <p:nvPicPr>
          <p:cNvPr id="6" name="Picture 5" descr="A white printer and a piece of paper&#10;&#10;AI-generated content may be incorrect.">
            <a:extLst>
              <a:ext uri="{FF2B5EF4-FFF2-40B4-BE49-F238E27FC236}">
                <a16:creationId xmlns:a16="http://schemas.microsoft.com/office/drawing/2014/main" id="{8641ED5F-EB25-CFB5-F611-5707E70D29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94087" y="1278282"/>
            <a:ext cx="684696" cy="23356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3E4C7A-3FE3-80B8-720E-F4AD928FCB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0673" y="1479825"/>
            <a:ext cx="3170859" cy="174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12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71D8E3-B9D6-5ACE-F40A-0C87737A81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/>
              <a:t>How to claim the cashback?</a:t>
            </a:r>
            <a:endParaRPr lang="en-GB"/>
          </a:p>
        </p:txBody>
      </p:sp>
      <p:graphicFrame>
        <p:nvGraphicFramePr>
          <p:cNvPr id="59" name="Diagram 58">
            <a:extLst>
              <a:ext uri="{FF2B5EF4-FFF2-40B4-BE49-F238E27FC236}">
                <a16:creationId xmlns:a16="http://schemas.microsoft.com/office/drawing/2014/main" id="{8B731D33-753E-EFF2-ADB8-F59C46A20EF0}"/>
              </a:ext>
            </a:extLst>
          </p:cNvPr>
          <p:cNvGraphicFramePr/>
          <p:nvPr/>
        </p:nvGraphicFramePr>
        <p:xfrm>
          <a:off x="149032" y="1040178"/>
          <a:ext cx="11138614" cy="5699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0" name="TextBox 21">
            <a:extLst>
              <a:ext uri="{FF2B5EF4-FFF2-40B4-BE49-F238E27FC236}">
                <a16:creationId xmlns:a16="http://schemas.microsoft.com/office/drawing/2014/main" id="{6A737C37-3501-16B8-F033-A2EA07095DEA}"/>
              </a:ext>
            </a:extLst>
          </p:cNvPr>
          <p:cNvSpPr txBox="1"/>
          <p:nvPr/>
        </p:nvSpPr>
        <p:spPr>
          <a:xfrm>
            <a:off x="8103757" y="4932719"/>
            <a:ext cx="2630080" cy="646331"/>
          </a:xfrm>
          <a:prstGeom prst="rect">
            <a:avLst/>
          </a:prstGeom>
          <a:solidFill>
            <a:srgbClr val="D54B34"/>
          </a:solidFill>
        </p:spPr>
        <p:txBody>
          <a:bodyPr wrap="square" rtlCol="0">
            <a:spAutoFit/>
          </a:bodyPr>
          <a:lstStyle/>
          <a:p>
            <a:pPr algn="ctr"/>
            <a:endParaRPr lang="en-GB" sz="1200" b="1" i="0" u="none" strike="noStrike" baseline="0">
              <a:solidFill>
                <a:srgbClr val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 sz="1200" b="1" i="0" u="none" strike="noStrike" baseline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www.fellowes-promotion.com </a:t>
            </a:r>
            <a:endParaRPr lang="en-GB" sz="1200">
              <a:solidFill>
                <a:schemeClr val="bg1"/>
              </a:solidFill>
            </a:endParaRPr>
          </a:p>
          <a:p>
            <a:pPr algn="ctr"/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527780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1DC6B1-A02C-5C77-C1A7-7CA0DD21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2961">
            <a:off x="3525305" y="1810678"/>
            <a:ext cx="5004435" cy="1695200"/>
          </a:xfrm>
          <a:prstGeom prst="rect">
            <a:avLst/>
          </a:prstGeom>
        </p:spPr>
      </p:pic>
      <p:pic>
        <p:nvPicPr>
          <p:cNvPr id="21" name="Afbeelding 20" descr="Afbeelding met kleding, overdekt, meubels, kamerplant&#10;&#10;Automatisch gegenereerde beschrijving">
            <a:extLst>
              <a:ext uri="{FF2B5EF4-FFF2-40B4-BE49-F238E27FC236}">
                <a16:creationId xmlns:a16="http://schemas.microsoft.com/office/drawing/2014/main" id="{0ADE92C2-23CD-50CE-1ADB-F6920BCB2C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6163" b="10220"/>
          <a:stretch/>
        </p:blipFill>
        <p:spPr>
          <a:xfrm>
            <a:off x="-20595" y="-376177"/>
            <a:ext cx="12275318" cy="7234177"/>
          </a:xfrm>
          <a:prstGeom prst="rect">
            <a:avLst/>
          </a:prstGeom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ECFB84CC-1DFC-7D4A-21AB-7BF20481557F}"/>
              </a:ext>
            </a:extLst>
          </p:cNvPr>
          <p:cNvSpPr/>
          <p:nvPr/>
        </p:nvSpPr>
        <p:spPr>
          <a:xfrm rot="5400000">
            <a:off x="5246488" y="-1178230"/>
            <a:ext cx="1736253" cy="12277291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DB31159-C9FA-50C2-4AEF-57821749B78B}"/>
              </a:ext>
            </a:extLst>
          </p:cNvPr>
          <p:cNvSpPr txBox="1"/>
          <p:nvPr/>
        </p:nvSpPr>
        <p:spPr>
          <a:xfrm>
            <a:off x="3634748" y="4344326"/>
            <a:ext cx="4790989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b="1" i="1"/>
              <a:t>Thank You</a:t>
            </a:r>
            <a:endParaRPr lang="en-US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EAD27207-C5E8-2591-17A2-5B6565A738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72623" y="-187501"/>
            <a:ext cx="1644751" cy="37774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1550868-5903-2EC5-76ED-5CDA596553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298" y="6082240"/>
            <a:ext cx="12274379" cy="77576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6C2F608-BBD8-642C-B064-B0F86C164C67}"/>
              </a:ext>
            </a:extLst>
          </p:cNvPr>
          <p:cNvSpPr txBox="1"/>
          <p:nvPr/>
        </p:nvSpPr>
        <p:spPr>
          <a:xfrm>
            <a:off x="1" y="6226574"/>
            <a:ext cx="121919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>
                <a:solidFill>
                  <a:schemeClr val="bg1"/>
                </a:solidFill>
              </a:rPr>
              <a:t>Live </a:t>
            </a:r>
            <a:r>
              <a:rPr lang="nl-NL" sz="2400" err="1">
                <a:solidFill>
                  <a:schemeClr val="bg1"/>
                </a:solidFill>
              </a:rPr>
              <a:t>your</a:t>
            </a:r>
            <a:r>
              <a:rPr lang="nl-NL" sz="2400">
                <a:solidFill>
                  <a:schemeClr val="bg1"/>
                </a:solidFill>
              </a:rPr>
              <a:t> Best </a:t>
            </a:r>
            <a:r>
              <a:rPr lang="nl-NL" sz="2400" err="1">
                <a:solidFill>
                  <a:schemeClr val="bg1"/>
                </a:solidFill>
              </a:rPr>
              <a:t>Work</a:t>
            </a:r>
            <a:r>
              <a:rPr lang="nl-NL" sz="2400" b="1" i="1" err="1">
                <a:solidFill>
                  <a:schemeClr val="bg1"/>
                </a:solidFill>
              </a:rPr>
              <a:t>Life</a:t>
            </a:r>
            <a:r>
              <a:rPr lang="nl-NL" sz="2400" b="1" i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DCCD46-0574-837B-C61A-9B68F8D19A81}"/>
              </a:ext>
            </a:extLst>
          </p:cNvPr>
          <p:cNvSpPr txBox="1"/>
          <p:nvPr/>
        </p:nvSpPr>
        <p:spPr>
          <a:xfrm>
            <a:off x="904755" y="5061995"/>
            <a:ext cx="1102874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For any queries or additional marketing materials, contact Dan – dknight@fellowes.com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185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1DC6B1-A02C-5C77-C1A7-7CA0DD21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2961">
            <a:off x="3525305" y="1810678"/>
            <a:ext cx="5004435" cy="1695200"/>
          </a:xfrm>
          <a:prstGeom prst="rect">
            <a:avLst/>
          </a:prstGeom>
        </p:spPr>
      </p:pic>
      <p:pic>
        <p:nvPicPr>
          <p:cNvPr id="21" name="Afbeelding 20" descr="Afbeelding met kleding, overdekt, meubels, kamerplant&#10;&#10;Automatisch gegenereerde beschrijving">
            <a:extLst>
              <a:ext uri="{FF2B5EF4-FFF2-40B4-BE49-F238E27FC236}">
                <a16:creationId xmlns:a16="http://schemas.microsoft.com/office/drawing/2014/main" id="{0ADE92C2-23CD-50CE-1ADB-F6920BCB2C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6163" b="10220"/>
          <a:stretch/>
        </p:blipFill>
        <p:spPr>
          <a:xfrm>
            <a:off x="-1" y="0"/>
            <a:ext cx="11527397" cy="6858000"/>
          </a:xfrm>
          <a:prstGeom prst="rect">
            <a:avLst/>
          </a:prstGeom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ECFB84CC-1DFC-7D4A-21AB-7BF20481557F}"/>
              </a:ext>
            </a:extLst>
          </p:cNvPr>
          <p:cNvSpPr/>
          <p:nvPr/>
        </p:nvSpPr>
        <p:spPr>
          <a:xfrm rot="672557">
            <a:off x="7850792" y="-329419"/>
            <a:ext cx="4899998" cy="7763165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DB31159-C9FA-50C2-4AEF-57821749B78B}"/>
              </a:ext>
            </a:extLst>
          </p:cNvPr>
          <p:cNvSpPr txBox="1"/>
          <p:nvPr/>
        </p:nvSpPr>
        <p:spPr>
          <a:xfrm>
            <a:off x="7714824" y="2694933"/>
            <a:ext cx="4790989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b="1" i="1" dirty="0"/>
              <a:t>Cashback</a:t>
            </a:r>
          </a:p>
          <a:p>
            <a:pPr algn="ctr"/>
            <a:r>
              <a:rPr lang="en-US" sz="4000" b="1" i="1" dirty="0"/>
              <a:t>2026 </a:t>
            </a:r>
            <a:endParaRPr lang="nl-NL" sz="4000" b="1" i="1" dirty="0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EAD27207-C5E8-2591-17A2-5B6565A738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03534" y="1162879"/>
            <a:ext cx="1644751" cy="377742"/>
          </a:xfrm>
          <a:prstGeom prst="rect">
            <a:avLst/>
          </a:prstGeom>
        </p:spPr>
      </p:pic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1314A3CB-BC38-47B2-6308-AE976EB7082E}"/>
              </a:ext>
            </a:extLst>
          </p:cNvPr>
          <p:cNvCxnSpPr>
            <a:cxnSpLocks/>
          </p:cNvCxnSpPr>
          <p:nvPr/>
        </p:nvCxnSpPr>
        <p:spPr>
          <a:xfrm>
            <a:off x="8539163" y="4086759"/>
            <a:ext cx="3138487" cy="0"/>
          </a:xfrm>
          <a:prstGeom prst="line">
            <a:avLst/>
          </a:prstGeom>
          <a:ln w="25400">
            <a:solidFill>
              <a:srgbClr val="CB4D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>
            <a:extLst>
              <a:ext uri="{FF2B5EF4-FFF2-40B4-BE49-F238E27FC236}">
                <a16:creationId xmlns:a16="http://schemas.microsoft.com/office/drawing/2014/main" id="{11550868-5903-2EC5-76ED-5CDA596553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6082240"/>
            <a:ext cx="12192001" cy="77576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6C2F608-BBD8-642C-B064-B0F86C164C67}"/>
              </a:ext>
            </a:extLst>
          </p:cNvPr>
          <p:cNvSpPr txBox="1"/>
          <p:nvPr/>
        </p:nvSpPr>
        <p:spPr>
          <a:xfrm>
            <a:off x="1" y="6226574"/>
            <a:ext cx="121919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>
                <a:solidFill>
                  <a:schemeClr val="bg1"/>
                </a:solidFill>
              </a:rPr>
              <a:t>Live </a:t>
            </a:r>
            <a:r>
              <a:rPr lang="nl-NL" sz="2400" err="1">
                <a:solidFill>
                  <a:schemeClr val="bg1"/>
                </a:solidFill>
              </a:rPr>
              <a:t>your</a:t>
            </a:r>
            <a:r>
              <a:rPr lang="nl-NL" sz="2400">
                <a:solidFill>
                  <a:schemeClr val="bg1"/>
                </a:solidFill>
              </a:rPr>
              <a:t> Best </a:t>
            </a:r>
            <a:r>
              <a:rPr lang="nl-NL" sz="2400" err="1">
                <a:solidFill>
                  <a:schemeClr val="bg1"/>
                </a:solidFill>
              </a:rPr>
              <a:t>Work</a:t>
            </a:r>
            <a:r>
              <a:rPr lang="nl-NL" sz="2400" b="1" i="1" err="1">
                <a:solidFill>
                  <a:schemeClr val="bg1"/>
                </a:solidFill>
              </a:rPr>
              <a:t>Life</a:t>
            </a:r>
            <a:r>
              <a:rPr lang="nl-NL" sz="2400" b="1" i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B0823DD-1E67-B4F6-B9DE-AE8DDDC0C085}"/>
              </a:ext>
            </a:extLst>
          </p:cNvPr>
          <p:cNvSpPr txBox="1"/>
          <p:nvPr/>
        </p:nvSpPr>
        <p:spPr>
          <a:xfrm>
            <a:off x="8079246" y="4996466"/>
            <a:ext cx="4112753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400"/>
              <a:t>WORKSPACE SOLUTIONS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3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C8B75-F43A-2418-0523-B88F8E204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Afbeelding 35">
            <a:extLst>
              <a:ext uri="{FF2B5EF4-FFF2-40B4-BE49-F238E27FC236}">
                <a16:creationId xmlns:a16="http://schemas.microsoft.com/office/drawing/2014/main" id="{5268968F-C98C-E287-065A-9718D9C15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989" y="5370924"/>
            <a:ext cx="3684494" cy="1487076"/>
          </a:xfrm>
          <a:prstGeom prst="rect">
            <a:avLst/>
          </a:prstGeom>
        </p:spPr>
      </p:pic>
      <p:sp>
        <p:nvSpPr>
          <p:cNvPr id="29" name="Rechthoek 28">
            <a:extLst>
              <a:ext uri="{FF2B5EF4-FFF2-40B4-BE49-F238E27FC236}">
                <a16:creationId xmlns:a16="http://schemas.microsoft.com/office/drawing/2014/main" id="{CE1153E8-A54B-6CB9-0582-32AA788C0591}"/>
              </a:ext>
            </a:extLst>
          </p:cNvPr>
          <p:cNvSpPr/>
          <p:nvPr/>
        </p:nvSpPr>
        <p:spPr>
          <a:xfrm>
            <a:off x="8507506" y="1202636"/>
            <a:ext cx="3684493" cy="4339410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904492-F2CD-4AD6-F254-02F5038FE1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dirty="0"/>
              <a:t>WSS Promotions 2026 – P1 Cashback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50ECA-6C0A-4076-194E-E36985539E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3325" y="1402290"/>
            <a:ext cx="4320125" cy="785285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100000"/>
              </a:lnSpc>
              <a:buNone/>
            </a:pPr>
            <a:r>
              <a:rPr lang="nl-NL" sz="1400" dirty="0" err="1">
                <a:latin typeface="Raleway SemiBold" pitchFamily="2" charset="0"/>
              </a:rPr>
              <a:t>Promotional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period</a:t>
            </a:r>
            <a:r>
              <a:rPr lang="nl-NL" sz="1400" dirty="0">
                <a:latin typeface="Raleway SemiBold" pitchFamily="2" charset="0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/>
              </a:rPr>
              <a:t>1st January- 30th April 2026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8AF01C3-8C8D-F591-4948-8566AD328B8D}"/>
              </a:ext>
            </a:extLst>
          </p:cNvPr>
          <p:cNvSpPr txBox="1">
            <a:spLocks/>
          </p:cNvSpPr>
          <p:nvPr/>
        </p:nvSpPr>
        <p:spPr>
          <a:xfrm>
            <a:off x="398526" y="3588455"/>
            <a:ext cx="796751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nl-NL" sz="1400" dirty="0" err="1">
                <a:latin typeface="Raleway SemiBold" pitchFamily="2" charset="0"/>
              </a:rPr>
              <a:t>Participating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Products</a:t>
            </a:r>
            <a:endParaRPr lang="nl-NL" sz="1400" dirty="0">
              <a:latin typeface="Raleway SemiBold" pitchFamily="2" charset="0"/>
            </a:endParaRPr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/>
              </a:rPr>
              <a:t>Shredders: LX50 (Black)/ 10M  / </a:t>
            </a:r>
            <a:r>
              <a:rPr lang="nl-NL" sz="1200" dirty="0" err="1">
                <a:latin typeface="Raleway"/>
              </a:rPr>
              <a:t>AutoMax</a:t>
            </a:r>
            <a:r>
              <a:rPr lang="nl-NL" sz="1200" dirty="0">
                <a:latin typeface="Raleway"/>
              </a:rPr>
              <a:t>™ 80M / LX200 / LX220 / </a:t>
            </a:r>
            <a:r>
              <a:rPr lang="nl-NL" sz="1200" dirty="0" err="1">
                <a:latin typeface="Raleway"/>
              </a:rPr>
              <a:t>AutoMax</a:t>
            </a:r>
            <a:r>
              <a:rPr lang="nl-NL" sz="1200" dirty="0">
                <a:latin typeface="Raleway"/>
              </a:rPr>
              <a:t>™ 350C / 225Mi</a:t>
            </a:r>
          </a:p>
          <a:p>
            <a:pPr lvl="1">
              <a:lnSpc>
                <a:spcPct val="100000"/>
              </a:lnSpc>
            </a:pPr>
            <a:r>
              <a:rPr lang="nl-NL" sz="1200" dirty="0" err="1">
                <a:latin typeface="Raleway"/>
              </a:rPr>
              <a:t>Laminators</a:t>
            </a:r>
            <a:r>
              <a:rPr lang="nl-NL" sz="1200" dirty="0">
                <a:latin typeface="Raleway"/>
              </a:rPr>
              <a:t>: Ion A4 / </a:t>
            </a:r>
            <a:r>
              <a:rPr lang="nl-NL" sz="1200" dirty="0" err="1">
                <a:latin typeface="Raleway"/>
              </a:rPr>
              <a:t>Calibre</a:t>
            </a:r>
            <a:r>
              <a:rPr lang="nl-NL" sz="1200" dirty="0">
                <a:latin typeface="Raleway"/>
              </a:rPr>
              <a:t> A3 &amp; A4 / Venus A3</a:t>
            </a:r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/>
              </a:rPr>
              <a:t>Binders:  Pulsar+ / Pulsar-E / Quasar+, Quasar-E </a:t>
            </a:r>
            <a:endParaRPr lang="nl-NL" dirty="0"/>
          </a:p>
          <a:p>
            <a:pPr lvl="1">
              <a:lnSpc>
                <a:spcPct val="100000"/>
              </a:lnSpc>
            </a:pPr>
            <a:endParaRPr lang="nl-NL" dirty="0">
              <a:latin typeface="Raleway"/>
            </a:endParaRPr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016C704E-5338-7744-0187-821FA7240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6247" y="2972391"/>
            <a:ext cx="3685753" cy="2711231"/>
          </a:xfrm>
          <a:prstGeom prst="rect">
            <a:avLst/>
          </a:prstGeom>
        </p:spPr>
      </p:pic>
      <p:sp>
        <p:nvSpPr>
          <p:cNvPr id="27" name="Tekstvak 4">
            <a:extLst>
              <a:ext uri="{FF2B5EF4-FFF2-40B4-BE49-F238E27FC236}">
                <a16:creationId xmlns:a16="http://schemas.microsoft.com/office/drawing/2014/main" id="{1DE6CF00-6063-8443-7E3B-7E259CD446A3}"/>
              </a:ext>
            </a:extLst>
          </p:cNvPr>
          <p:cNvSpPr txBox="1"/>
          <p:nvPr/>
        </p:nvSpPr>
        <p:spPr>
          <a:xfrm>
            <a:off x="8980544" y="5682569"/>
            <a:ext cx="2893956" cy="723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4000" b="1" i="1">
                <a:solidFill>
                  <a:schemeClr val="bg1"/>
                </a:solidFill>
              </a:rPr>
              <a:t>Cashback</a:t>
            </a:r>
          </a:p>
        </p:txBody>
      </p:sp>
      <p:pic>
        <p:nvPicPr>
          <p:cNvPr id="28" name="Picture 5">
            <a:extLst>
              <a:ext uri="{FF2B5EF4-FFF2-40B4-BE49-F238E27FC236}">
                <a16:creationId xmlns:a16="http://schemas.microsoft.com/office/drawing/2014/main" id="{7DF41437-0034-F1B7-C40D-6216AD065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377" y="6289680"/>
            <a:ext cx="2446530" cy="45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4D4E948-732E-5ED3-2BF6-85606BE938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65267" y="1611679"/>
            <a:ext cx="1644751" cy="377742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24ADC028-560E-5ADD-0647-AA845123F6D0}"/>
              </a:ext>
            </a:extLst>
          </p:cNvPr>
          <p:cNvSpPr txBox="1">
            <a:spLocks/>
          </p:cNvSpPr>
          <p:nvPr/>
        </p:nvSpPr>
        <p:spPr>
          <a:xfrm>
            <a:off x="404433" y="2133438"/>
            <a:ext cx="767062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nl-NL" sz="1400" dirty="0" err="1">
                <a:latin typeface="Raleway SemiBold" pitchFamily="2" charset="0"/>
              </a:rPr>
              <a:t>Promotional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mechanic</a:t>
            </a:r>
            <a:r>
              <a:rPr lang="nl-NL" sz="1400" dirty="0">
                <a:latin typeface="Raleway SemiBold" pitchFamily="2" charset="0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/>
              </a:rPr>
              <a:t>Purchase qualifying products between the 1st January- 30th April 2026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Simply visit </a:t>
            </a:r>
            <a:r>
              <a:rPr lang="en-US" sz="1200" b="1" dirty="0">
                <a:solidFill>
                  <a:srgbClr val="CB4D36"/>
                </a:solidFill>
                <a:latin typeface="Raleway" panose="020B0503030101060003" pitchFamily="34" charset="0"/>
              </a:rPr>
              <a:t>www.fellowes-promotion.com </a:t>
            </a:r>
            <a:r>
              <a:rPr lang="en-US" sz="1200" dirty="0">
                <a:latin typeface="Raleway" panose="020B0503030101060003" pitchFamily="34" charset="0"/>
              </a:rPr>
              <a:t>to complete registration and claim the cashback.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Customers have 30 days after purchase to claim cashback. 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Full terms and conditions available on the website.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1600" dirty="0">
              <a:latin typeface="Raleway" panose="020B0503030101060003" pitchFamily="34" charset="0"/>
            </a:endParaRPr>
          </a:p>
        </p:txBody>
      </p:sp>
      <p:sp>
        <p:nvSpPr>
          <p:cNvPr id="8" name="Tekstvak 4">
            <a:extLst>
              <a:ext uri="{FF2B5EF4-FFF2-40B4-BE49-F238E27FC236}">
                <a16:creationId xmlns:a16="http://schemas.microsoft.com/office/drawing/2014/main" id="{0D2C63C4-00FA-D103-7E2A-ECA28308082B}"/>
              </a:ext>
            </a:extLst>
          </p:cNvPr>
          <p:cNvSpPr txBox="1"/>
          <p:nvPr/>
        </p:nvSpPr>
        <p:spPr>
          <a:xfrm>
            <a:off x="8502473" y="5485794"/>
            <a:ext cx="3689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400" i="1" err="1">
                <a:solidFill>
                  <a:schemeClr val="bg1"/>
                </a:solidFill>
              </a:rPr>
              <a:t>Now</a:t>
            </a:r>
            <a:r>
              <a:rPr lang="nl-NL" sz="1400" i="1">
                <a:solidFill>
                  <a:schemeClr val="bg1"/>
                </a:solidFill>
              </a:rPr>
              <a:t> </a:t>
            </a:r>
            <a:r>
              <a:rPr lang="nl-NL" sz="1400" i="1" err="1">
                <a:solidFill>
                  <a:schemeClr val="bg1"/>
                </a:solidFill>
              </a:rPr>
              <a:t>with</a:t>
            </a:r>
            <a:endParaRPr lang="nl-NL" sz="3200" i="1">
              <a:solidFill>
                <a:schemeClr val="bg1"/>
              </a:solidFill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50C652D1-0886-CE15-3F40-837E3C386274}"/>
              </a:ext>
            </a:extLst>
          </p:cNvPr>
          <p:cNvSpPr txBox="1"/>
          <p:nvPr/>
        </p:nvSpPr>
        <p:spPr>
          <a:xfrm>
            <a:off x="418669" y="4837466"/>
            <a:ext cx="7604051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 err="1">
                <a:latin typeface="Raleway SemiBold" pitchFamily="2" charset="0"/>
              </a:rPr>
              <a:t>Participating</a:t>
            </a:r>
            <a:r>
              <a:rPr lang="nl-NL" sz="1400" dirty="0">
                <a:latin typeface="Raleway SemiBold" pitchFamily="2" charset="0"/>
              </a:rPr>
              <a:t> Markets</a:t>
            </a:r>
          </a:p>
          <a:p>
            <a:pPr marL="685800" lvl="1" indent="-2286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nl-NL" sz="1200" dirty="0">
                <a:latin typeface="Raleway" panose="020B0503030101060003" pitchFamily="34" charset="0"/>
              </a:rPr>
              <a:t>United </a:t>
            </a:r>
            <a:r>
              <a:rPr lang="nl-NL" sz="1200" dirty="0" err="1">
                <a:latin typeface="Raleway" panose="020B0503030101060003" pitchFamily="34" charset="0"/>
              </a:rPr>
              <a:t>Kingdom</a:t>
            </a:r>
            <a:r>
              <a:rPr lang="nl-NL" sz="1200" dirty="0">
                <a:latin typeface="Raleway" panose="020B0503030101060003" pitchFamily="34" charset="0"/>
              </a:rPr>
              <a:t>, Ireland, France, Greece, The Netherlands, Belgium, Luxembourg , Germany, Austria, Switzerland, Spain, Portugal, Italy, Poland, Romania, Slovakia, </a:t>
            </a:r>
            <a:r>
              <a:rPr lang="nl-NL" sz="1200" dirty="0" err="1">
                <a:latin typeface="Raleway" panose="020B0503030101060003" pitchFamily="34" charset="0"/>
              </a:rPr>
              <a:t>Czech</a:t>
            </a:r>
            <a:r>
              <a:rPr lang="nl-NL" sz="1200" dirty="0">
                <a:latin typeface="Raleway" panose="020B0503030101060003" pitchFamily="34" charset="0"/>
              </a:rPr>
              <a:t> </a:t>
            </a:r>
            <a:r>
              <a:rPr lang="nl-NL" sz="1200" dirty="0" err="1">
                <a:latin typeface="Raleway" panose="020B0503030101060003" pitchFamily="34" charset="0"/>
              </a:rPr>
              <a:t>Republic</a:t>
            </a:r>
            <a:r>
              <a:rPr lang="nl-NL" sz="1200" dirty="0">
                <a:latin typeface="Raleway" panose="020B0503030101060003" pitchFamily="34" charset="0"/>
              </a:rPr>
              <a:t>, Croatia, Hungary, </a:t>
            </a:r>
            <a:r>
              <a:rPr lang="nl-NL" sz="1200" dirty="0" err="1">
                <a:latin typeface="Raleway" panose="020B0503030101060003" pitchFamily="34" charset="0"/>
              </a:rPr>
              <a:t>Isle</a:t>
            </a:r>
            <a:r>
              <a:rPr lang="nl-NL" sz="1200" dirty="0">
                <a:latin typeface="Raleway" panose="020B0503030101060003" pitchFamily="34" charset="0"/>
              </a:rPr>
              <a:t> of Man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E2511F0-E521-BAEB-2CD2-6E8D213E8498}"/>
              </a:ext>
            </a:extLst>
          </p:cNvPr>
          <p:cNvSpPr txBox="1">
            <a:spLocks/>
          </p:cNvSpPr>
          <p:nvPr/>
        </p:nvSpPr>
        <p:spPr>
          <a:xfrm>
            <a:off x="8608359" y="2256746"/>
            <a:ext cx="355460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nl-NL" sz="2800" b="1" i="1" dirty="0">
                <a:ea typeface="+mn-lt"/>
                <a:cs typeface="+mn-lt"/>
              </a:rPr>
              <a:t>Business Machines</a:t>
            </a:r>
            <a:endParaRPr lang="nl-NL" dirty="0"/>
          </a:p>
        </p:txBody>
      </p:sp>
      <p:pic>
        <p:nvPicPr>
          <p:cNvPr id="5" name="Picture 4" descr="A black machine with wheels&#10;&#10;AI-generated content may be incorrect.">
            <a:extLst>
              <a:ext uri="{FF2B5EF4-FFF2-40B4-BE49-F238E27FC236}">
                <a16:creationId xmlns:a16="http://schemas.microsoft.com/office/drawing/2014/main" id="{F3322DF8-B00D-C69D-3CA2-CA562CC1B6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6351" y="2842054"/>
            <a:ext cx="2625810" cy="2461054"/>
          </a:xfrm>
          <a:prstGeom prst="rect">
            <a:avLst/>
          </a:prstGeom>
        </p:spPr>
      </p:pic>
      <p:pic>
        <p:nvPicPr>
          <p:cNvPr id="7" name="Picture 6" descr="A white and black machine with a black cover&#10;&#10;AI-generated content may be incorrect.">
            <a:extLst>
              <a:ext uri="{FF2B5EF4-FFF2-40B4-BE49-F238E27FC236}">
                <a16:creationId xmlns:a16="http://schemas.microsoft.com/office/drawing/2014/main" id="{5F06B691-0C4A-606D-A966-392C742F19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56107" y="2862649"/>
            <a:ext cx="1832918" cy="1781434"/>
          </a:xfrm>
          <a:prstGeom prst="rect">
            <a:avLst/>
          </a:prstGeom>
        </p:spPr>
      </p:pic>
      <p:pic>
        <p:nvPicPr>
          <p:cNvPr id="6" name="Picture 5" descr="A white printer with buttons and a green light&#10;&#10;AI-generated content may be incorrect.">
            <a:extLst>
              <a:ext uri="{FF2B5EF4-FFF2-40B4-BE49-F238E27FC236}">
                <a16:creationId xmlns:a16="http://schemas.microsoft.com/office/drawing/2014/main" id="{42A949ED-1E59-FEAD-EA7B-CAB5CCA4DB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98458" y="3274539"/>
            <a:ext cx="3120082" cy="313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93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C8B75-F43A-2418-0523-B88F8E204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904492-F2CD-4AD6-F254-02F5038FE1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dirty="0"/>
              <a:t>WSS Promotions 2026 – P1 Cashback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FA888C-A23C-65C6-5F0D-4B71FC9E4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91633"/>
              </p:ext>
            </p:extLst>
          </p:nvPr>
        </p:nvGraphicFramePr>
        <p:xfrm>
          <a:off x="2856947" y="1386770"/>
          <a:ext cx="6467779" cy="226929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32932">
                  <a:extLst>
                    <a:ext uri="{9D8B030D-6E8A-4147-A177-3AD203B41FA5}">
                      <a16:colId xmlns:a16="http://schemas.microsoft.com/office/drawing/2014/main" val="90885832"/>
                    </a:ext>
                  </a:extLst>
                </a:gridCol>
                <a:gridCol w="1532932">
                  <a:extLst>
                    <a:ext uri="{9D8B030D-6E8A-4147-A177-3AD203B41FA5}">
                      <a16:colId xmlns:a16="http://schemas.microsoft.com/office/drawing/2014/main" val="3370420798"/>
                    </a:ext>
                  </a:extLst>
                </a:gridCol>
                <a:gridCol w="2109837">
                  <a:extLst>
                    <a:ext uri="{9D8B030D-6E8A-4147-A177-3AD203B41FA5}">
                      <a16:colId xmlns:a16="http://schemas.microsoft.com/office/drawing/2014/main" val="1779578986"/>
                    </a:ext>
                  </a:extLst>
                </a:gridCol>
                <a:gridCol w="649179">
                  <a:extLst>
                    <a:ext uri="{9D8B030D-6E8A-4147-A177-3AD203B41FA5}">
                      <a16:colId xmlns:a16="http://schemas.microsoft.com/office/drawing/2014/main" val="99197325"/>
                    </a:ext>
                  </a:extLst>
                </a:gridCol>
                <a:gridCol w="642899">
                  <a:extLst>
                    <a:ext uri="{9D8B030D-6E8A-4147-A177-3AD203B41FA5}">
                      <a16:colId xmlns:a16="http://schemas.microsoft.com/office/drawing/2014/main" val="1449713462"/>
                    </a:ext>
                  </a:extLst>
                </a:gridCol>
              </a:tblGrid>
              <a:tr h="265933">
                <a:tc gridSpan="5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000" b="1" dirty="0">
                          <a:effectLst/>
                          <a:latin typeface="Raleway"/>
                        </a:rPr>
                        <a:t>Shredders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423808"/>
                  </a:ext>
                </a:extLst>
              </a:tr>
              <a:tr h="265933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Fellowes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Exertis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endParaRPr lang="en-US" sz="1000" b="1">
                        <a:solidFill>
                          <a:srgbClr val="FFFFFF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EURO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GBP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96411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4403201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46822FE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LX50 Cross-Cut Shredder (Black)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€ 10 </a:t>
                      </a:r>
                    </a:p>
                  </a:txBody>
                  <a:tcPr marL="857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£10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677608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4630701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37125FE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10M Micro-Cut Shredder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€ 20 </a:t>
                      </a:r>
                    </a:p>
                  </a:txBody>
                  <a:tcPr marL="857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£20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3026205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4621601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37790FE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 err="1">
                          <a:effectLst/>
                          <a:latin typeface="Raleway"/>
                        </a:rPr>
                        <a:t>AutoMax</a:t>
                      </a:r>
                      <a:r>
                        <a:rPr lang="en-US" sz="800" dirty="0">
                          <a:effectLst/>
                          <a:latin typeface="Raleway"/>
                        </a:rPr>
                        <a:t>™ 80M Mini-Cut Shredder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€ 20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£20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2486220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5502301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37349FE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LX200 Mini-Cut Shredder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€ 30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£30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1721755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5502601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37363FE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LX220 Mini-Cut Shredder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€ 60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£50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1210790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4964101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36691FE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 err="1">
                          <a:effectLst/>
                          <a:latin typeface="Raleway"/>
                        </a:rPr>
                        <a:t>AutoMax</a:t>
                      </a:r>
                      <a:r>
                        <a:rPr lang="en-US" sz="800" dirty="0">
                          <a:effectLst/>
                          <a:latin typeface="Raleway"/>
                        </a:rPr>
                        <a:t>™ 350C Cross-Cut Shredder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€ 100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£90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7312966"/>
                  </a:ext>
                </a:extLst>
              </a:tr>
              <a:tr h="24820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4620101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34451FE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225Mi Micro-Cut Shredder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€ 120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£100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51101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073EB8A-F5E7-6EB1-626C-B9D5AD376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71501"/>
              </p:ext>
            </p:extLst>
          </p:nvPr>
        </p:nvGraphicFramePr>
        <p:xfrm>
          <a:off x="2856947" y="3976010"/>
          <a:ext cx="6506813" cy="193929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01304">
                  <a:extLst>
                    <a:ext uri="{9D8B030D-6E8A-4147-A177-3AD203B41FA5}">
                      <a16:colId xmlns:a16="http://schemas.microsoft.com/office/drawing/2014/main" val="3422148389"/>
                    </a:ext>
                  </a:extLst>
                </a:gridCol>
                <a:gridCol w="1524734">
                  <a:extLst>
                    <a:ext uri="{9D8B030D-6E8A-4147-A177-3AD203B41FA5}">
                      <a16:colId xmlns:a16="http://schemas.microsoft.com/office/drawing/2014/main" val="1781524686"/>
                    </a:ext>
                  </a:extLst>
                </a:gridCol>
                <a:gridCol w="2132127">
                  <a:extLst>
                    <a:ext uri="{9D8B030D-6E8A-4147-A177-3AD203B41FA5}">
                      <a16:colId xmlns:a16="http://schemas.microsoft.com/office/drawing/2014/main" val="688788659"/>
                    </a:ext>
                  </a:extLst>
                </a:gridCol>
                <a:gridCol w="655062">
                  <a:extLst>
                    <a:ext uri="{9D8B030D-6E8A-4147-A177-3AD203B41FA5}">
                      <a16:colId xmlns:a16="http://schemas.microsoft.com/office/drawing/2014/main" val="3083448579"/>
                    </a:ext>
                  </a:extLst>
                </a:gridCol>
                <a:gridCol w="593586">
                  <a:extLst>
                    <a:ext uri="{9D8B030D-6E8A-4147-A177-3AD203B41FA5}">
                      <a16:colId xmlns:a16="http://schemas.microsoft.com/office/drawing/2014/main" val="1531902749"/>
                    </a:ext>
                  </a:extLst>
                </a:gridCol>
              </a:tblGrid>
              <a:tr h="200025">
                <a:tc gridSpan="5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000" b="1" dirty="0">
                          <a:effectLst/>
                          <a:latin typeface="Raleway"/>
                        </a:rPr>
                        <a:t>B&amp;L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54386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Fellowes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Exertis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endParaRPr lang="en-US" sz="1000" b="1">
                        <a:solidFill>
                          <a:srgbClr val="FFFFFF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EURO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solidFill>
                            <a:srgbClr val="FFFFFF"/>
                          </a:solidFill>
                          <a:effectLst/>
                          <a:latin typeface="Raleway"/>
                        </a:rPr>
                        <a:t>GBP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9149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4560401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15483FE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Ion A4 Laminator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€ 10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£10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54124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5740701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36635FE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 err="1">
                          <a:effectLst/>
                          <a:latin typeface="Raleway"/>
                        </a:rPr>
                        <a:t>Calibre</a:t>
                      </a:r>
                      <a:r>
                        <a:rPr lang="en-US" sz="800" dirty="0">
                          <a:effectLst/>
                          <a:latin typeface="Raleway"/>
                        </a:rPr>
                        <a:t> A4 Laminator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€ 15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£15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06162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5740201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36642FE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 err="1">
                          <a:effectLst/>
                          <a:latin typeface="Raleway"/>
                        </a:rPr>
                        <a:t>Calibre</a:t>
                      </a:r>
                      <a:r>
                        <a:rPr lang="en-US" sz="800" dirty="0">
                          <a:effectLst/>
                          <a:latin typeface="Raleway"/>
                        </a:rPr>
                        <a:t> A3 Laminator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€ 20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£20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7959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5746701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37608FE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Venus A3 Laminator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€ 40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£40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59529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5627601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35326FE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Pulsar+ Manual Comb Binding Machine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€ 25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£25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6465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5620701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35298FE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Pulsar-E Electric Comb Binding Machine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€ 35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£35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74407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5627701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36439FE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Quasar+ Manual Comb Binding Machine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€ 40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£40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0028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5620901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35312FE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Quasar-E Electric Comb Binding Machine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€ 50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ctr">
                        <a:buNone/>
                      </a:pPr>
                      <a:r>
                        <a:rPr lang="en-US" sz="800" dirty="0">
                          <a:effectLst/>
                          <a:latin typeface="Raleway"/>
                        </a:rPr>
                        <a:t> £50 </a:t>
                      </a:r>
                    </a:p>
                  </a:txBody>
                  <a:tcPr marL="857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550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599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F77B073-CF44-BC7E-D7B1-671CD2BBF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A3509D-FECD-40BC-5BE2-43768C95B367}"/>
              </a:ext>
            </a:extLst>
          </p:cNvPr>
          <p:cNvSpPr/>
          <p:nvPr/>
        </p:nvSpPr>
        <p:spPr>
          <a:xfrm>
            <a:off x="0" y="0"/>
            <a:ext cx="5861304" cy="6858000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6" name="Picture 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93A57FA-82F5-8E74-746C-FF096F350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63" y="176167"/>
            <a:ext cx="4989976" cy="1961391"/>
          </a:xfrm>
          <a:prstGeom prst="rect">
            <a:avLst/>
          </a:prstGeom>
        </p:spPr>
      </p:pic>
      <p:sp>
        <p:nvSpPr>
          <p:cNvPr id="3" name="Tekstvak 11">
            <a:extLst>
              <a:ext uri="{FF2B5EF4-FFF2-40B4-BE49-F238E27FC236}">
                <a16:creationId xmlns:a16="http://schemas.microsoft.com/office/drawing/2014/main" id="{40C39080-E30C-EF1C-67AC-B86A96CA83DD}"/>
              </a:ext>
            </a:extLst>
          </p:cNvPr>
          <p:cNvSpPr txBox="1"/>
          <p:nvPr/>
        </p:nvSpPr>
        <p:spPr>
          <a:xfrm>
            <a:off x="549425" y="2597791"/>
            <a:ext cx="46708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Raleway" pitchFamily="2" charset="0"/>
                <a:cs typeface="Times New Roman" panose="02020603050405020304" pitchFamily="18" charset="0"/>
              </a:rPr>
              <a:t>Workspace Health Campaign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Raleway" pitchFamily="2" charset="0"/>
                <a:cs typeface="Times New Roman" panose="02020603050405020304" pitchFamily="18" charset="0"/>
              </a:rPr>
              <a:t>Campaign Period: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Raleway" pitchFamily="2" charset="0"/>
                <a:cs typeface="Times New Roman" panose="02020603050405020304" pitchFamily="18" charset="0"/>
              </a:rPr>
              <a:t>January  - April 2026 </a:t>
            </a:r>
            <a:endParaRPr lang="nl-NL" sz="2400" b="1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2FEF1-03E4-1CAD-7C58-9DE17F9BF101}"/>
              </a:ext>
            </a:extLst>
          </p:cNvPr>
          <p:cNvSpPr txBox="1"/>
          <p:nvPr/>
        </p:nvSpPr>
        <p:spPr>
          <a:xfrm>
            <a:off x="293550" y="2134800"/>
            <a:ext cx="52742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Raleway" pitchFamily="2" charset="0"/>
              </a:rPr>
              <a:t>With Ergonomic and Desk Accessories from Fellowes</a:t>
            </a:r>
            <a:endParaRPr lang="en-GB" sz="160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1384F0-63D3-2C67-E8F1-95CA93E5B164}"/>
              </a:ext>
            </a:extLst>
          </p:cNvPr>
          <p:cNvSpPr/>
          <p:nvPr/>
        </p:nvSpPr>
        <p:spPr>
          <a:xfrm>
            <a:off x="224198" y="4489704"/>
            <a:ext cx="1397451" cy="2368296"/>
          </a:xfrm>
          <a:prstGeom prst="rect">
            <a:avLst/>
          </a:prstGeom>
          <a:solidFill>
            <a:srgbClr val="CB4D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4B586FF-7317-A56A-9EE2-94B607A2B3A5}"/>
              </a:ext>
            </a:extLst>
          </p:cNvPr>
          <p:cNvSpPr/>
          <p:nvPr/>
        </p:nvSpPr>
        <p:spPr>
          <a:xfrm>
            <a:off x="224199" y="3712993"/>
            <a:ext cx="1397452" cy="1444223"/>
          </a:xfrm>
          <a:prstGeom prst="ellipse">
            <a:avLst/>
          </a:prstGeom>
          <a:solidFill>
            <a:srgbClr val="CB4D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9C6B180-13C5-C7A6-2572-E3D37A9BA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96" y="3765102"/>
            <a:ext cx="1397449" cy="309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047651F-1ACC-8740-F215-C47DDE1B013E}"/>
              </a:ext>
            </a:extLst>
          </p:cNvPr>
          <p:cNvSpPr txBox="1"/>
          <p:nvPr/>
        </p:nvSpPr>
        <p:spPr>
          <a:xfrm>
            <a:off x="1850999" y="6383541"/>
            <a:ext cx="2404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Raleway" pitchFamily="2" charset="0"/>
              </a:rPr>
              <a:t>*Fellowes Research 2025</a:t>
            </a:r>
            <a:endParaRPr lang="en-GB" sz="1400">
              <a:solidFill>
                <a:schemeClr val="bg1"/>
              </a:solidFill>
              <a:latin typeface="Raleway" pitchFamily="2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0C2A96F0-F3B0-9B49-3E41-F57B9BC42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477" y="6271317"/>
            <a:ext cx="1641226" cy="37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168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BAAEE-6849-74E7-90D8-95F37D7F8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B2C121-BD23-74A1-C150-D8D91534D338}"/>
              </a:ext>
            </a:extLst>
          </p:cNvPr>
          <p:cNvSpPr/>
          <p:nvPr/>
        </p:nvSpPr>
        <p:spPr>
          <a:xfrm>
            <a:off x="0" y="1196752"/>
            <a:ext cx="6125503" cy="5661248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D96A03EC-CE62-68F9-6D1C-53B051ADE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200" y="5846663"/>
            <a:ext cx="2635465" cy="92657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C2CCAB-7ECC-B1C1-E06B-651CB7E8D41E}"/>
              </a:ext>
            </a:extLst>
          </p:cNvPr>
          <p:cNvSpPr/>
          <p:nvPr/>
        </p:nvSpPr>
        <p:spPr>
          <a:xfrm>
            <a:off x="0" y="1196752"/>
            <a:ext cx="12192000" cy="1235552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3F243BBA-C73C-4802-CE84-BB1FA31FE2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GB" sz="4400" b="0">
                <a:latin typeface="Raleway Light" pitchFamily="2" charset="0"/>
              </a:rPr>
              <a:t>What’s in it for you?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3FA7AF-92A7-A791-9A97-670744CB0D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1" r="18956"/>
          <a:stretch/>
        </p:blipFill>
        <p:spPr>
          <a:xfrm>
            <a:off x="6125503" y="796255"/>
            <a:ext cx="6066497" cy="6061746"/>
          </a:xfrm>
          <a:prstGeom prst="rect">
            <a:avLst/>
          </a:prstGeom>
        </p:spPr>
      </p:pic>
      <p:pic>
        <p:nvPicPr>
          <p:cNvPr id="8" name="Picture 7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5C8C5EB0-2E2E-923A-ADD3-9A9666B2E9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183" y="5805604"/>
            <a:ext cx="2142490" cy="842141"/>
          </a:xfrm>
          <a:prstGeom prst="rect">
            <a:avLst/>
          </a:prstGeom>
        </p:spPr>
      </p:pic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5AAF6393-77EB-FC3E-D3DA-101A7E80A8F5}"/>
              </a:ext>
            </a:extLst>
          </p:cNvPr>
          <p:cNvSpPr txBox="1">
            <a:spLocks/>
          </p:cNvSpPr>
          <p:nvPr/>
        </p:nvSpPr>
        <p:spPr>
          <a:xfrm>
            <a:off x="132117" y="1392000"/>
            <a:ext cx="5809959" cy="20147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chemeClr val="bg1"/>
                </a:solidFill>
                <a:latin typeface="Raleway" pitchFamily="2" charset="0"/>
              </a:rPr>
              <a:t>Sales opportunity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  <a:latin typeface="Raleway" pitchFamily="2" charset="0"/>
              </a:rPr>
              <a:t>Increasing requirement for ergonomic accessories from both businesses and consumers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  <a:latin typeface="Raleway" pitchFamily="2" charset="0"/>
              </a:rPr>
              <a:t>An opportunity to educate (using Fellowes research insights), demonstrate the value of ergonomic investment and thus encourage a holistic approach &amp; product trade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>
              <a:solidFill>
                <a:schemeClr val="bg1"/>
              </a:solidFill>
              <a:latin typeface="Raleway" pitchFamily="2" charset="0"/>
            </a:endParaRPr>
          </a:p>
          <a:p>
            <a:r>
              <a:rPr lang="en-US" sz="2000" b="1">
                <a:solidFill>
                  <a:schemeClr val="bg1"/>
                </a:solidFill>
                <a:latin typeface="Raleway" pitchFamily="2" charset="0"/>
              </a:rPr>
              <a:t>Sales strategy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  <a:latin typeface="Raleway" pitchFamily="2" charset="0"/>
              </a:rPr>
              <a:t>Push premium and new product introductions to encourage trade up and increase category value (ASP)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Cross-sell accessories: Hana™ LT &amp; </a:t>
            </a:r>
            <a:r>
              <a:rPr lang="en-US" sz="1800" err="1">
                <a:solidFill>
                  <a:schemeClr val="bg1"/>
                </a:solidFill>
              </a:rPr>
              <a:t>Breyta</a:t>
            </a:r>
            <a:r>
              <a:rPr lang="en-US" sz="1800">
                <a:solidFill>
                  <a:schemeClr val="bg1"/>
                </a:solidFill>
              </a:rPr>
              <a:t>™ range, new Zone 5 as part of Fellowes Workspace Zone Approach™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Marketing support provided: Plug-and-play campaign assets ready to deploy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600">
              <a:solidFill>
                <a:srgbClr val="000000"/>
              </a:solidFill>
              <a:latin typeface="Raleway" pitchFamily="2" charset="0"/>
            </a:endParaRPr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045C126B-9926-4E18-62B5-4E30C32D1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477" y="6271317"/>
            <a:ext cx="1641226" cy="37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962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A32BAB1-558D-663D-894B-75DA65E99862}"/>
              </a:ext>
            </a:extLst>
          </p:cNvPr>
          <p:cNvSpPr/>
          <p:nvPr/>
        </p:nvSpPr>
        <p:spPr>
          <a:xfrm>
            <a:off x="0" y="1202635"/>
            <a:ext cx="12191999" cy="5655365"/>
          </a:xfrm>
          <a:prstGeom prst="rect">
            <a:avLst/>
          </a:prstGeom>
          <a:solidFill>
            <a:srgbClr val="E3D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E5725D-A244-C703-8961-04868512928C}"/>
              </a:ext>
            </a:extLst>
          </p:cNvPr>
          <p:cNvSpPr/>
          <p:nvPr/>
        </p:nvSpPr>
        <p:spPr>
          <a:xfrm>
            <a:off x="1" y="1189585"/>
            <a:ext cx="6284932" cy="3193973"/>
          </a:xfrm>
          <a:prstGeom prst="rect">
            <a:avLst/>
          </a:prstGeom>
          <a:solidFill>
            <a:srgbClr val="3A465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28D6E77-392E-0E36-073A-6C1D79FA9819}"/>
              </a:ext>
            </a:extLst>
          </p:cNvPr>
          <p:cNvSpPr/>
          <p:nvPr/>
        </p:nvSpPr>
        <p:spPr>
          <a:xfrm>
            <a:off x="6279800" y="1199143"/>
            <a:ext cx="5930980" cy="31660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8D8F53-44B1-C752-3388-37BFCFA9AD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>
                <a:latin typeface="+mj-lt"/>
              </a:rPr>
              <a:t>What is the Opportunity?</a:t>
            </a:r>
            <a:endParaRPr lang="en-GB" sz="440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03F84C-31DD-96D4-5483-30E5E18D20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36814" y="2235221"/>
            <a:ext cx="1934234" cy="900360"/>
          </a:xfrm>
        </p:spPr>
        <p:txBody>
          <a:bodyPr/>
          <a:lstStyle/>
          <a:p>
            <a:pPr marL="0" indent="0" algn="ctr">
              <a:buNone/>
            </a:pPr>
            <a:r>
              <a:rPr lang="en-US" sz="1600" b="1">
                <a:solidFill>
                  <a:schemeClr val="bg1"/>
                </a:solidFill>
              </a:rPr>
              <a:t>40-50% </a:t>
            </a:r>
            <a:r>
              <a:rPr lang="en-US" sz="1600">
                <a:solidFill>
                  <a:schemeClr val="bg1"/>
                </a:solidFill>
              </a:rPr>
              <a:t>of </a:t>
            </a:r>
            <a:r>
              <a:rPr lang="en-US" sz="1600" b="1">
                <a:solidFill>
                  <a:schemeClr val="bg1"/>
                </a:solidFill>
              </a:rPr>
              <a:t>work-related costs</a:t>
            </a:r>
            <a:r>
              <a:rPr lang="en-US" sz="1600">
                <a:solidFill>
                  <a:schemeClr val="bg1"/>
                </a:solidFill>
              </a:rPr>
              <a:t> associated with ill health are because of </a:t>
            </a:r>
            <a:r>
              <a:rPr lang="en-US" sz="1600" b="1">
                <a:solidFill>
                  <a:schemeClr val="bg1"/>
                </a:solidFill>
              </a:rPr>
              <a:t>musculoskeletal disorders</a:t>
            </a:r>
            <a:r>
              <a:rPr lang="en-US" sz="1600" b="1">
                <a:solidFill>
                  <a:srgbClr val="E3D9D0"/>
                </a:solidFill>
              </a:rPr>
              <a:t>*.</a:t>
            </a:r>
            <a:endParaRPr lang="en-GB" sz="1600" b="1">
              <a:solidFill>
                <a:srgbClr val="E3D9D0"/>
              </a:solidFill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9697B110-FB89-001D-67C4-266CBAFBA705}"/>
              </a:ext>
            </a:extLst>
          </p:cNvPr>
          <p:cNvSpPr txBox="1">
            <a:spLocks/>
          </p:cNvSpPr>
          <p:nvPr/>
        </p:nvSpPr>
        <p:spPr>
          <a:xfrm>
            <a:off x="230378" y="2262167"/>
            <a:ext cx="1664228" cy="9003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sz="1600" b="1">
                <a:solidFill>
                  <a:schemeClr val="bg1"/>
                </a:solidFill>
              </a:rPr>
              <a:t>39% </a:t>
            </a:r>
            <a:r>
              <a:rPr lang="en-US" sz="1600">
                <a:solidFill>
                  <a:schemeClr val="bg1"/>
                </a:solidFill>
              </a:rPr>
              <a:t>of EU population are in </a:t>
            </a:r>
            <a:r>
              <a:rPr lang="en-US" sz="1600" b="1">
                <a:solidFill>
                  <a:schemeClr val="bg1"/>
                </a:solidFill>
              </a:rPr>
              <a:t>desk-based roles</a:t>
            </a:r>
            <a:r>
              <a:rPr lang="en-US" sz="1600" baseline="40000">
                <a:solidFill>
                  <a:schemeClr val="bg1"/>
                </a:solidFill>
              </a:rPr>
              <a:t>†.</a:t>
            </a:r>
            <a:endParaRPr lang="en-US" sz="1600" b="1">
              <a:solidFill>
                <a:schemeClr val="bg1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GB" sz="1600" b="1">
              <a:solidFill>
                <a:schemeClr val="bg1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C0D1779-445A-3CD9-E8A1-5E5B9A9663C8}"/>
              </a:ext>
            </a:extLst>
          </p:cNvPr>
          <p:cNvGrpSpPr/>
          <p:nvPr/>
        </p:nvGrpSpPr>
        <p:grpSpPr>
          <a:xfrm>
            <a:off x="6665192" y="2059425"/>
            <a:ext cx="5251361" cy="1135281"/>
            <a:chOff x="6166235" y="2187286"/>
            <a:chExt cx="5642010" cy="1135281"/>
          </a:xfrm>
        </p:grpSpPr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id="{A4AA565B-420D-8981-ED10-2CDBB9E7B706}"/>
                </a:ext>
              </a:extLst>
            </p:cNvPr>
            <p:cNvSpPr txBox="1">
              <a:spLocks/>
            </p:cNvSpPr>
            <p:nvPr/>
          </p:nvSpPr>
          <p:spPr>
            <a:xfrm>
              <a:off x="7522818" y="2399467"/>
              <a:ext cx="4285427" cy="90036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anose="05000000000000000000" pitchFamily="2" charset="2"/>
                <a:buNone/>
              </a:pPr>
              <a:r>
                <a:rPr lang="en-US" sz="1600"/>
                <a:t>On average, employees are </a:t>
              </a:r>
              <a:r>
                <a:rPr lang="en-US" sz="1600" b="1"/>
                <a:t>absent</a:t>
              </a:r>
              <a:r>
                <a:rPr lang="en-US" sz="1600"/>
                <a:t> for </a:t>
              </a:r>
              <a:r>
                <a:rPr lang="en-US" sz="1600" b="1"/>
                <a:t>14 days </a:t>
              </a:r>
              <a:r>
                <a:rPr lang="en-US" sz="1600"/>
                <a:t>due to pain, discomfort or injuries due to their workstation set up.</a:t>
              </a:r>
              <a:endParaRPr lang="en-GB" sz="1600"/>
            </a:p>
          </p:txBody>
        </p:sp>
        <p:pic>
          <p:nvPicPr>
            <p:cNvPr id="29" name="Graphic 28" descr="Daily calendar with solid fill">
              <a:extLst>
                <a:ext uri="{FF2B5EF4-FFF2-40B4-BE49-F238E27FC236}">
                  <a16:creationId xmlns:a16="http://schemas.microsoft.com/office/drawing/2014/main" id="{AE11BE0D-7938-604C-5B93-E3B8F818C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166235" y="2187286"/>
              <a:ext cx="1135280" cy="1135281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B4E58D8-2DF8-9579-A9A1-B1D8CF3ED9B6}"/>
              </a:ext>
            </a:extLst>
          </p:cNvPr>
          <p:cNvGrpSpPr/>
          <p:nvPr/>
        </p:nvGrpSpPr>
        <p:grpSpPr>
          <a:xfrm>
            <a:off x="6620217" y="3259403"/>
            <a:ext cx="5094737" cy="981533"/>
            <a:chOff x="5920739" y="3585229"/>
            <a:chExt cx="4409369" cy="809468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CAF79315-C7BC-BB63-F9EB-1CA5F954E452}"/>
                </a:ext>
              </a:extLst>
            </p:cNvPr>
            <p:cNvSpPr/>
            <p:nvPr/>
          </p:nvSpPr>
          <p:spPr>
            <a:xfrm>
              <a:off x="6096001" y="3585229"/>
              <a:ext cx="4114800" cy="80946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id="{C3E25F77-8596-539E-FB73-45EE178C86BF}"/>
                </a:ext>
              </a:extLst>
            </p:cNvPr>
            <p:cNvSpPr txBox="1">
              <a:spLocks/>
            </p:cNvSpPr>
            <p:nvPr/>
          </p:nvSpPr>
          <p:spPr>
            <a:xfrm>
              <a:off x="5920739" y="3657640"/>
              <a:ext cx="4409369" cy="4321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" panose="05000000000000000000" pitchFamily="2" charset="2"/>
                <a:buNone/>
              </a:pPr>
              <a:r>
                <a:rPr lang="en-GB" sz="2000" b="1">
                  <a:solidFill>
                    <a:schemeClr val="bg1"/>
                  </a:solidFill>
                </a:rPr>
                <a:t>Costing businesses €2,000 per </a:t>
              </a:r>
            </a:p>
            <a:p>
              <a:pPr marL="0" indent="0" algn="ctr">
                <a:buFont typeface="Wingdings" panose="05000000000000000000" pitchFamily="2" charset="2"/>
                <a:buNone/>
              </a:pPr>
              <a:r>
                <a:rPr lang="en-GB" sz="2000" b="1">
                  <a:solidFill>
                    <a:schemeClr val="bg1"/>
                  </a:solidFill>
                </a:rPr>
                <a:t>affected employee</a:t>
              </a:r>
              <a:endParaRPr 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A69CB15-9C8E-D45F-879F-99CD62B15B54}"/>
              </a:ext>
            </a:extLst>
          </p:cNvPr>
          <p:cNvGrpSpPr/>
          <p:nvPr/>
        </p:nvGrpSpPr>
        <p:grpSpPr>
          <a:xfrm>
            <a:off x="6620217" y="1083124"/>
            <a:ext cx="5354384" cy="1282708"/>
            <a:chOff x="4120129" y="1145479"/>
            <a:chExt cx="6079137" cy="1282708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2AFFA63E-EE46-89B1-9D2E-D7F09054A9AC}"/>
                </a:ext>
              </a:extLst>
            </p:cNvPr>
            <p:cNvSpPr txBox="1">
              <a:spLocks/>
            </p:cNvSpPr>
            <p:nvPr/>
          </p:nvSpPr>
          <p:spPr>
            <a:xfrm>
              <a:off x="5604756" y="1527827"/>
              <a:ext cx="4594510" cy="900360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anose="05000000000000000000" pitchFamily="2" charset="2"/>
                <a:buNone/>
              </a:pPr>
              <a:r>
                <a:rPr lang="en-US" sz="1600" b="1"/>
                <a:t>36% </a:t>
              </a:r>
              <a:r>
                <a:rPr lang="en-US" sz="1600"/>
                <a:t>of workers have taken time off work due to </a:t>
              </a:r>
              <a:r>
                <a:rPr lang="en-US" sz="1600" b="1"/>
                <a:t>workstation related discomfort.</a:t>
              </a:r>
              <a:endParaRPr lang="en-GB" sz="1600" b="1"/>
            </a:p>
          </p:txBody>
        </p:sp>
        <p:pic>
          <p:nvPicPr>
            <p:cNvPr id="33" name="Graphic 32" descr="Sleep with solid fill">
              <a:extLst>
                <a:ext uri="{FF2B5EF4-FFF2-40B4-BE49-F238E27FC236}">
                  <a16:creationId xmlns:a16="http://schemas.microsoft.com/office/drawing/2014/main" id="{1E578105-C7D4-F803-821D-98A433DD0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20129" y="1145479"/>
              <a:ext cx="1202636" cy="1202636"/>
            </a:xfrm>
            <a:prstGeom prst="rect">
              <a:avLst/>
            </a:prstGeom>
          </p:spPr>
        </p:pic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91193948-0069-A236-ABD4-7058015018B8}"/>
              </a:ext>
            </a:extLst>
          </p:cNvPr>
          <p:cNvSpPr txBox="1"/>
          <p:nvPr/>
        </p:nvSpPr>
        <p:spPr>
          <a:xfrm>
            <a:off x="64771" y="4423284"/>
            <a:ext cx="796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>
                <a:solidFill>
                  <a:srgbClr val="3B4756"/>
                </a:solidFill>
              </a:rPr>
              <a:t>Our 2025 commissioned research has found that: </a:t>
            </a:r>
            <a:endParaRPr lang="en-GB" sz="2400" b="1" i="1">
              <a:solidFill>
                <a:srgbClr val="3B4756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44F1D99-315D-1BA3-F01F-18667D515030}"/>
              </a:ext>
            </a:extLst>
          </p:cNvPr>
          <p:cNvGrpSpPr/>
          <p:nvPr/>
        </p:nvGrpSpPr>
        <p:grpSpPr>
          <a:xfrm>
            <a:off x="552872" y="5028290"/>
            <a:ext cx="3288619" cy="1180349"/>
            <a:chOff x="742473" y="5126371"/>
            <a:chExt cx="2890791" cy="963763"/>
          </a:xfrm>
        </p:grpSpPr>
        <p:pic>
          <p:nvPicPr>
            <p:cNvPr id="12" name="Picture 11" descr="A person with back pain&#10;&#10;AI-generated content may be incorrect.">
              <a:extLst>
                <a:ext uri="{FF2B5EF4-FFF2-40B4-BE49-F238E27FC236}">
                  <a16:creationId xmlns:a16="http://schemas.microsoft.com/office/drawing/2014/main" id="{86B69674-C00A-EB08-F120-1691A3761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473" y="5126371"/>
              <a:ext cx="1064129" cy="963763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CA26F63-B14F-1FBA-0153-49C4994A5EA9}"/>
                </a:ext>
              </a:extLst>
            </p:cNvPr>
            <p:cNvSpPr txBox="1"/>
            <p:nvPr/>
          </p:nvSpPr>
          <p:spPr>
            <a:xfrm>
              <a:off x="1862219" y="5443409"/>
              <a:ext cx="1771045" cy="477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/>
                <a:t>71% </a:t>
              </a:r>
              <a:r>
                <a:rPr lang="en-US" sz="1600"/>
                <a:t>are suffering from </a:t>
              </a:r>
              <a:r>
                <a:rPr lang="en-US" sz="1600" b="1"/>
                <a:t>back pain</a:t>
              </a:r>
              <a:endParaRPr lang="en-GB" sz="1600" b="1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78E7DB9-ACBF-B428-D8A4-20FF231D66E8}"/>
              </a:ext>
            </a:extLst>
          </p:cNvPr>
          <p:cNvGrpSpPr/>
          <p:nvPr/>
        </p:nvGrpSpPr>
        <p:grpSpPr>
          <a:xfrm>
            <a:off x="4236814" y="4972653"/>
            <a:ext cx="3632727" cy="1149357"/>
            <a:chOff x="3901223" y="5053717"/>
            <a:chExt cx="3239136" cy="986874"/>
          </a:xfrm>
        </p:grpSpPr>
        <p:pic>
          <p:nvPicPr>
            <p:cNvPr id="44" name="Picture 43" descr="A person holding his head&#10;&#10;AI-generated content may be incorrect.">
              <a:extLst>
                <a:ext uri="{FF2B5EF4-FFF2-40B4-BE49-F238E27FC236}">
                  <a16:creationId xmlns:a16="http://schemas.microsoft.com/office/drawing/2014/main" id="{DF3ED983-ED01-1ACC-3600-3833E3D01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223" y="5053717"/>
              <a:ext cx="1064130" cy="986874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E17E3F1-4C47-A8E4-D77E-7D5C0CDD0444}"/>
                </a:ext>
              </a:extLst>
            </p:cNvPr>
            <p:cNvSpPr txBox="1"/>
            <p:nvPr/>
          </p:nvSpPr>
          <p:spPr>
            <a:xfrm>
              <a:off x="5090553" y="5433706"/>
              <a:ext cx="20498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/>
                <a:t>29% </a:t>
              </a:r>
              <a:r>
                <a:rPr lang="en-US" sz="1600"/>
                <a:t>are suffering from </a:t>
              </a:r>
              <a:r>
                <a:rPr lang="en-US" sz="1600" b="1"/>
                <a:t>headaches</a:t>
              </a:r>
              <a:endParaRPr lang="en-GB" sz="1600" b="1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86FA831-557B-A0D1-9587-90902943C342}"/>
              </a:ext>
            </a:extLst>
          </p:cNvPr>
          <p:cNvGrpSpPr/>
          <p:nvPr/>
        </p:nvGrpSpPr>
        <p:grpSpPr>
          <a:xfrm>
            <a:off x="8151731" y="5033833"/>
            <a:ext cx="3660009" cy="1180349"/>
            <a:chOff x="7382278" y="5034369"/>
            <a:chExt cx="3767406" cy="1180349"/>
          </a:xfrm>
        </p:grpSpPr>
        <p:pic>
          <p:nvPicPr>
            <p:cNvPr id="48" name="Picture 47" descr="A person holding his neck&#10;&#10;AI-generated content may be incorrect.">
              <a:extLst>
                <a:ext uri="{FF2B5EF4-FFF2-40B4-BE49-F238E27FC236}">
                  <a16:creationId xmlns:a16="http://schemas.microsoft.com/office/drawing/2014/main" id="{E3611E41-6094-14BE-09A0-CE5E7A9F6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2278" y="5034369"/>
              <a:ext cx="1180349" cy="1180349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E1608FC-CBF1-45F2-01B4-B8A69AA607A8}"/>
                </a:ext>
              </a:extLst>
            </p:cNvPr>
            <p:cNvSpPr txBox="1"/>
            <p:nvPr/>
          </p:nvSpPr>
          <p:spPr>
            <a:xfrm>
              <a:off x="8627754" y="5436007"/>
              <a:ext cx="25219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/>
                <a:t>42% </a:t>
              </a:r>
              <a:r>
                <a:rPr lang="en-US" sz="1600"/>
                <a:t>are suffering from a </a:t>
              </a:r>
              <a:r>
                <a:rPr lang="en-US" sz="1600" b="1"/>
                <a:t>sore or stiff neck</a:t>
              </a:r>
              <a:endParaRPr lang="en-GB" sz="1600" b="1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940CBDF1-EEAB-DA49-6355-BE1A9D6E8A78}"/>
              </a:ext>
            </a:extLst>
          </p:cNvPr>
          <p:cNvSpPr txBox="1"/>
          <p:nvPr/>
        </p:nvSpPr>
        <p:spPr>
          <a:xfrm>
            <a:off x="2963386" y="6175774"/>
            <a:ext cx="5605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>
                <a:solidFill>
                  <a:srgbClr val="3B4756"/>
                </a:solidFill>
              </a:rPr>
              <a:t>…because of their workstation set-up</a:t>
            </a:r>
            <a:endParaRPr lang="en-GB" sz="2400" b="1" i="1">
              <a:solidFill>
                <a:srgbClr val="3B4756"/>
              </a:solidFill>
            </a:endParaRPr>
          </a:p>
        </p:txBody>
      </p:sp>
      <p:pic>
        <p:nvPicPr>
          <p:cNvPr id="1026" name="Picture 2" descr="32,700+ Old Person Icon Stock Illustrations, Royalty-Free ...">
            <a:extLst>
              <a:ext uri="{FF2B5EF4-FFF2-40B4-BE49-F238E27FC236}">
                <a16:creationId xmlns:a16="http://schemas.microsoft.com/office/drawing/2014/main" id="{E81EDF09-0D83-CC08-F464-87EEA2E8B5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AFBFD"/>
              </a:clrFrom>
              <a:clrTo>
                <a:srgbClr val="FAFBFD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6"/>
          <a:stretch/>
        </p:blipFill>
        <p:spPr bwMode="auto">
          <a:xfrm>
            <a:off x="2453374" y="1120938"/>
            <a:ext cx="1403181" cy="110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Man sitting at desk using laptop computer hand drawn line art vector  illustration | Premium Vector">
            <a:extLst>
              <a:ext uri="{FF2B5EF4-FFF2-40B4-BE49-F238E27FC236}">
                <a16:creationId xmlns:a16="http://schemas.microsoft.com/office/drawing/2014/main" id="{33DBB9D4-FADF-588B-826B-6D30B52953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t="19490" r="9000" b="16750"/>
          <a:stretch/>
        </p:blipFill>
        <p:spPr bwMode="auto">
          <a:xfrm>
            <a:off x="415474" y="1313958"/>
            <a:ext cx="1315002" cy="98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2+ Thousand Musculoskeletal Icon ...">
            <a:extLst>
              <a:ext uri="{FF2B5EF4-FFF2-40B4-BE49-F238E27FC236}">
                <a16:creationId xmlns:a16="http://schemas.microsoft.com/office/drawing/2014/main" id="{BDF671F2-0C86-67A5-6422-C48972B790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0" t="12101" r="17191" b="19214"/>
          <a:stretch/>
        </p:blipFill>
        <p:spPr bwMode="auto">
          <a:xfrm>
            <a:off x="4817435" y="1267390"/>
            <a:ext cx="879602" cy="97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6C76718-5FC5-A1FA-D426-858F9C9545A8}"/>
              </a:ext>
            </a:extLst>
          </p:cNvPr>
          <p:cNvSpPr txBox="1">
            <a:spLocks/>
          </p:cNvSpPr>
          <p:nvPr/>
        </p:nvSpPr>
        <p:spPr>
          <a:xfrm>
            <a:off x="2143668" y="2267607"/>
            <a:ext cx="1957340" cy="9003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>
                <a:solidFill>
                  <a:schemeClr val="bg1">
                    <a:lumMod val="95000"/>
                  </a:schemeClr>
                </a:solidFill>
              </a:rPr>
              <a:t>The number of workers aged 55 or above, active in the EU labour market has steadily increased, from 24 million in 2010 to above </a:t>
            </a:r>
            <a:r>
              <a:rPr lang="en-GB" sz="1600" b="1">
                <a:solidFill>
                  <a:schemeClr val="bg1">
                    <a:lumMod val="95000"/>
                  </a:schemeClr>
                </a:solidFill>
              </a:rPr>
              <a:t>40 million by 2024.**</a:t>
            </a:r>
            <a:endParaRPr lang="en-US" sz="1600" b="1">
              <a:solidFill>
                <a:schemeClr val="bg1">
                  <a:lumMod val="95000"/>
                </a:schemeClr>
              </a:solidFill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endParaRPr lang="en-US" sz="1600" b="1">
              <a:solidFill>
                <a:schemeClr val="bg1"/>
              </a:solidFill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GB" sz="1600" b="1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201D3D-CF18-17F0-E47E-35A6A4ED4BAC}"/>
              </a:ext>
            </a:extLst>
          </p:cNvPr>
          <p:cNvSpPr txBox="1"/>
          <p:nvPr/>
        </p:nvSpPr>
        <p:spPr>
          <a:xfrm>
            <a:off x="35254" y="6590446"/>
            <a:ext cx="9487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>
                <a:solidFill>
                  <a:srgbClr val="637775"/>
                </a:solidFill>
              </a:rPr>
              <a:t>Sources: *European Agency for Safety &amp; Health at Work; **https://www.socialeurope.eu/europe-must-adapt-to-its-ageing-workforce </a:t>
            </a:r>
            <a:r>
              <a:rPr lang="en-US" sz="1000" baseline="40000">
                <a:solidFill>
                  <a:srgbClr val="637775"/>
                </a:solidFill>
              </a:rPr>
              <a:t>†</a:t>
            </a:r>
            <a:r>
              <a:rPr lang="en-GB" sz="1000" i="1" baseline="40000">
                <a:solidFill>
                  <a:srgbClr val="637775"/>
                </a:solidFill>
              </a:rPr>
              <a:t> </a:t>
            </a:r>
            <a:r>
              <a:rPr lang="en-GB" sz="1000" i="1">
                <a:solidFill>
                  <a:srgbClr val="637775"/>
                </a:solidFill>
              </a:rPr>
              <a:t>Europa.eu</a:t>
            </a:r>
            <a:endParaRPr lang="en-US" sz="1000">
              <a:solidFill>
                <a:srgbClr val="637775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BA7C23-4804-711D-7198-09030DC2C86C}"/>
              </a:ext>
            </a:extLst>
          </p:cNvPr>
          <p:cNvSpPr/>
          <p:nvPr/>
        </p:nvSpPr>
        <p:spPr>
          <a:xfrm>
            <a:off x="2107693" y="1241700"/>
            <a:ext cx="2024308" cy="3093879"/>
          </a:xfrm>
          <a:prstGeom prst="rect">
            <a:avLst/>
          </a:prstGeom>
          <a:noFill/>
          <a:ln w="28575">
            <a:solidFill>
              <a:srgbClr val="E3D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747A52-0071-649D-D2B5-CA7ABA3DF84C}"/>
              </a:ext>
            </a:extLst>
          </p:cNvPr>
          <p:cNvSpPr/>
          <p:nvPr/>
        </p:nvSpPr>
        <p:spPr>
          <a:xfrm>
            <a:off x="4197444" y="1241699"/>
            <a:ext cx="2024308" cy="3093879"/>
          </a:xfrm>
          <a:prstGeom prst="rect">
            <a:avLst/>
          </a:prstGeom>
          <a:noFill/>
          <a:ln w="28575">
            <a:solidFill>
              <a:srgbClr val="E3D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9EC169-FB62-2416-C35E-3FFE372308B0}"/>
              </a:ext>
            </a:extLst>
          </p:cNvPr>
          <p:cNvSpPr/>
          <p:nvPr/>
        </p:nvSpPr>
        <p:spPr>
          <a:xfrm>
            <a:off x="25337" y="1236968"/>
            <a:ext cx="2024308" cy="3093879"/>
          </a:xfrm>
          <a:prstGeom prst="rect">
            <a:avLst/>
          </a:prstGeom>
          <a:noFill/>
          <a:ln w="28575">
            <a:solidFill>
              <a:srgbClr val="E3D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823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BB1E5FD-2CC6-4976-6C65-07A2520CCCE8}"/>
              </a:ext>
            </a:extLst>
          </p:cNvPr>
          <p:cNvSpPr/>
          <p:nvPr/>
        </p:nvSpPr>
        <p:spPr>
          <a:xfrm>
            <a:off x="0" y="1196752"/>
            <a:ext cx="12192000" cy="5661248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4" name="Picture 23" descr="Statue on top of building">
            <a:extLst>
              <a:ext uri="{FF2B5EF4-FFF2-40B4-BE49-F238E27FC236}">
                <a16:creationId xmlns:a16="http://schemas.microsoft.com/office/drawing/2014/main" id="{6E220182-077A-E151-8FE9-917CE1FD483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02" b="7802"/>
          <a:stretch/>
        </p:blipFill>
        <p:spPr>
          <a:xfrm>
            <a:off x="0" y="1202635"/>
            <a:ext cx="12192000" cy="5655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61C3437-FBE2-0B25-57A2-27B95F8D77A0}"/>
              </a:ext>
            </a:extLst>
          </p:cNvPr>
          <p:cNvSpPr/>
          <p:nvPr/>
        </p:nvSpPr>
        <p:spPr>
          <a:xfrm>
            <a:off x="103695" y="1278224"/>
            <a:ext cx="4435742" cy="4015808"/>
          </a:xfrm>
          <a:prstGeom prst="rect">
            <a:avLst/>
          </a:prstGeom>
          <a:solidFill>
            <a:srgbClr val="E3D9D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 fontAlgn="base"/>
            <a:endParaRPr lang="en-US" sz="1800" b="0" i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EFD18C-A689-4D59-47ED-61596115E6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>
                <a:latin typeface="+mj-lt"/>
              </a:rPr>
              <a:t>It’s the Law</a:t>
            </a:r>
            <a:endParaRPr lang="en-GB" sz="440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8108BE-BB1C-DCDD-A304-B3D3C69BF03C}"/>
              </a:ext>
            </a:extLst>
          </p:cNvPr>
          <p:cNvSpPr txBox="1"/>
          <p:nvPr/>
        </p:nvSpPr>
        <p:spPr>
          <a:xfrm>
            <a:off x="226243" y="1312383"/>
            <a:ext cx="4213210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700" b="1" i="0">
                <a:solidFill>
                  <a:srgbClr val="3B4756"/>
                </a:solidFill>
                <a:effectLst/>
              </a:rPr>
              <a:t>Legal Duty of Care</a:t>
            </a:r>
          </a:p>
          <a:p>
            <a:pPr algn="l"/>
            <a:r>
              <a:rPr lang="en-GB" sz="1700" b="0" i="0">
                <a:solidFill>
                  <a:srgbClr val="20382C"/>
                </a:solidFill>
                <a:effectLst/>
              </a:rPr>
              <a:t>In Europe, the EU-wide Agency for Safety and Health at Work (OSHA) has established the </a:t>
            </a:r>
            <a:r>
              <a:rPr lang="en-GB" sz="1700" b="1" i="0">
                <a:solidFill>
                  <a:srgbClr val="20382C"/>
                </a:solidFill>
                <a:effectLst/>
              </a:rPr>
              <a:t>minimum requirements for working with display screen equipment</a:t>
            </a:r>
            <a:r>
              <a:rPr lang="en-GB" sz="1700" b="0" i="0">
                <a:solidFill>
                  <a:srgbClr val="20382C"/>
                </a:solidFill>
                <a:effectLst/>
              </a:rPr>
              <a:t> </a:t>
            </a:r>
            <a:r>
              <a:rPr lang="en-GB" sz="1700" b="0" i="0" u="sng">
                <a:solidFill>
                  <a:srgbClr val="20382C"/>
                </a:solidFill>
                <a:effectLst/>
                <a:hlinkClick r:id="rId5"/>
              </a:rPr>
              <a:t>EU Directive 90/270</a:t>
            </a:r>
            <a:r>
              <a:rPr lang="en-GB" sz="1700" b="0" i="0">
                <a:solidFill>
                  <a:srgbClr val="20382C"/>
                </a:solidFill>
                <a:effectLst/>
              </a:rPr>
              <a:t>. This is </a:t>
            </a:r>
            <a:r>
              <a:rPr lang="en-GB" sz="1700" b="1" i="0">
                <a:solidFill>
                  <a:srgbClr val="20382C"/>
                </a:solidFill>
                <a:effectLst/>
              </a:rPr>
              <a:t>legally binding and is law in 22 member states.</a:t>
            </a:r>
          </a:p>
          <a:p>
            <a:pPr algn="l"/>
            <a:endParaRPr lang="en-GB" sz="1700" b="0" i="0">
              <a:solidFill>
                <a:srgbClr val="20382C"/>
              </a:solidFill>
              <a:effectLst/>
            </a:endParaRPr>
          </a:p>
          <a:p>
            <a:pPr algn="l"/>
            <a:r>
              <a:rPr lang="en-GB" sz="1700" b="0" i="0">
                <a:solidFill>
                  <a:srgbClr val="20382C"/>
                </a:solidFill>
                <a:effectLst/>
              </a:rPr>
              <a:t>Employers must conduct </a:t>
            </a:r>
            <a:r>
              <a:rPr lang="en-GB" sz="1700" b="1" i="0">
                <a:solidFill>
                  <a:srgbClr val="20382C"/>
                </a:solidFill>
                <a:effectLst/>
              </a:rPr>
              <a:t>workplace </a:t>
            </a:r>
            <a:r>
              <a:rPr lang="en-GB" sz="1700" b="1" i="0" u="sng" err="1">
                <a:solidFill>
                  <a:srgbClr val="20382C"/>
                </a:solidFill>
                <a:effectLst/>
                <a:hlinkClick r:id="rId6"/>
              </a:rPr>
              <a:t>DSE</a:t>
            </a:r>
            <a:r>
              <a:rPr lang="en-GB" sz="1700" b="1" i="0" u="sng">
                <a:solidFill>
                  <a:srgbClr val="20382C"/>
                </a:solidFill>
                <a:effectLst/>
                <a:hlinkClick r:id="rId6"/>
              </a:rPr>
              <a:t> assessments</a:t>
            </a:r>
            <a:r>
              <a:rPr lang="en-GB" sz="1700" b="1" i="0">
                <a:solidFill>
                  <a:srgbClr val="20382C"/>
                </a:solidFill>
                <a:effectLst/>
              </a:rPr>
              <a:t>, </a:t>
            </a:r>
            <a:r>
              <a:rPr lang="en-GB" sz="1700" b="0" i="0">
                <a:solidFill>
                  <a:srgbClr val="20382C"/>
                </a:solidFill>
                <a:effectLst/>
              </a:rPr>
              <a:t>evaluating the risks of eyesight, physical problems, and mental stress. They must then take </a:t>
            </a:r>
            <a:r>
              <a:rPr lang="en-GB" sz="1700" b="1" i="0">
                <a:solidFill>
                  <a:srgbClr val="20382C"/>
                </a:solidFill>
                <a:effectLst/>
              </a:rPr>
              <a:t>appropriate action to remedy any hazards. 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19684AA-35D9-5DED-9087-4DABBFCFDA13}"/>
              </a:ext>
            </a:extLst>
          </p:cNvPr>
          <p:cNvGrpSpPr/>
          <p:nvPr/>
        </p:nvGrpSpPr>
        <p:grpSpPr>
          <a:xfrm>
            <a:off x="7159423" y="1278223"/>
            <a:ext cx="6864350" cy="4027702"/>
            <a:chOff x="7514035" y="1241440"/>
            <a:chExt cx="6864350" cy="40277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9BF292D-AC10-3F38-5B5C-564D2839AB12}"/>
                </a:ext>
              </a:extLst>
            </p:cNvPr>
            <p:cNvSpPr/>
            <p:nvPr/>
          </p:nvSpPr>
          <p:spPr>
            <a:xfrm>
              <a:off x="7514035" y="1241440"/>
              <a:ext cx="2412592" cy="402770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 fontAlgn="base"/>
              <a:endParaRPr lang="en-US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2058" name="Picture 10">
              <a:extLst>
                <a:ext uri="{FF2B5EF4-FFF2-40B4-BE49-F238E27FC236}">
                  <a16:creationId xmlns:a16="http://schemas.microsoft.com/office/drawing/2014/main" id="{FA95F722-A452-254E-C004-375E9C8C05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1835" y="1605324"/>
              <a:ext cx="1545762" cy="144009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CF1889D-F2AB-7314-AA0C-4455FE3A97DE}"/>
                </a:ext>
              </a:extLst>
            </p:cNvPr>
            <p:cNvSpPr txBox="1"/>
            <p:nvPr/>
          </p:nvSpPr>
          <p:spPr>
            <a:xfrm>
              <a:off x="7520851" y="3109571"/>
              <a:ext cx="2405776" cy="1400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700">
                  <a:solidFill>
                    <a:srgbClr val="20382C"/>
                  </a:solidFill>
                </a:rPr>
                <a:t>o</a:t>
              </a:r>
              <a:r>
                <a:rPr lang="en-GB" sz="1700" b="0" i="0">
                  <a:solidFill>
                    <a:srgbClr val="20382C"/>
                  </a:solidFill>
                  <a:effectLst/>
                </a:rPr>
                <a:t>f employees believe their </a:t>
              </a:r>
              <a:r>
                <a:rPr lang="en-GB" sz="1700" b="1" i="0">
                  <a:solidFill>
                    <a:srgbClr val="20382C"/>
                  </a:solidFill>
                  <a:effectLst/>
                </a:rPr>
                <a:t>employer is </a:t>
              </a:r>
              <a:r>
                <a:rPr lang="en-GB" sz="1700" b="1">
                  <a:solidFill>
                    <a:srgbClr val="20382C"/>
                  </a:solidFill>
                </a:rPr>
                <a:t>complying with legal requirements </a:t>
              </a:r>
              <a:r>
                <a:rPr lang="en-GB" sz="1700">
                  <a:solidFill>
                    <a:srgbClr val="20382C"/>
                  </a:solidFill>
                </a:rPr>
                <a:t>for working at a desk.</a:t>
              </a:r>
              <a:r>
                <a:rPr lang="en-GB" sz="1700" b="0" i="0">
                  <a:solidFill>
                    <a:srgbClr val="20382C"/>
                  </a:solidFill>
                  <a:effectLst/>
                </a:rPr>
                <a:t> </a:t>
              </a:r>
              <a:endParaRPr lang="en-GB" sz="17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36994E3-242B-CDAE-F2B1-313D6E4350B8}"/>
                </a:ext>
              </a:extLst>
            </p:cNvPr>
            <p:cNvSpPr txBox="1"/>
            <p:nvPr/>
          </p:nvSpPr>
          <p:spPr>
            <a:xfrm>
              <a:off x="8244847" y="1256244"/>
              <a:ext cx="6133538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700" b="0" i="1">
                  <a:solidFill>
                    <a:srgbClr val="20382C"/>
                  </a:solidFill>
                  <a:effectLst/>
                </a:rPr>
                <a:t>Only</a:t>
              </a:r>
              <a:endParaRPr lang="en-GB" sz="1700" i="1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2F06B57-58A7-3A7D-159F-EF67BA3057E2}"/>
              </a:ext>
            </a:extLst>
          </p:cNvPr>
          <p:cNvGrpSpPr/>
          <p:nvPr/>
        </p:nvGrpSpPr>
        <p:grpSpPr>
          <a:xfrm>
            <a:off x="9675712" y="1278224"/>
            <a:ext cx="7245319" cy="4050643"/>
            <a:chOff x="10000341" y="1249041"/>
            <a:chExt cx="7245319" cy="405064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2726FF3-F235-D2A9-DA68-247E8E2C6979}"/>
                </a:ext>
              </a:extLst>
            </p:cNvPr>
            <p:cNvSpPr/>
            <p:nvPr/>
          </p:nvSpPr>
          <p:spPr>
            <a:xfrm>
              <a:off x="10000341" y="1249041"/>
              <a:ext cx="2412592" cy="40277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 fontAlgn="base"/>
              <a:endParaRPr lang="en-US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2060" name="Picture 12">
              <a:extLst>
                <a:ext uri="{FF2B5EF4-FFF2-40B4-BE49-F238E27FC236}">
                  <a16:creationId xmlns:a16="http://schemas.microsoft.com/office/drawing/2014/main" id="{BA6D1B01-9C46-E6FE-5E8D-24C460F5B9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5180" y="1622562"/>
              <a:ext cx="1532938" cy="14061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877B2A7-6BA3-AA82-A76F-5D9527E4F15B}"/>
                </a:ext>
              </a:extLst>
            </p:cNvPr>
            <p:cNvSpPr txBox="1"/>
            <p:nvPr/>
          </p:nvSpPr>
          <p:spPr>
            <a:xfrm>
              <a:off x="10627456" y="1261466"/>
              <a:ext cx="661820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600" b="0" i="1">
                  <a:solidFill>
                    <a:srgbClr val="3B4756"/>
                  </a:solidFill>
                  <a:effectLst/>
                </a:rPr>
                <a:t>Whilst only</a:t>
              </a:r>
              <a:endParaRPr lang="en-GB" sz="1600" i="1">
                <a:solidFill>
                  <a:srgbClr val="3B4756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B615280-CEE6-FCC5-48D7-C7978929DB44}"/>
                </a:ext>
              </a:extLst>
            </p:cNvPr>
            <p:cNvSpPr txBox="1"/>
            <p:nvPr/>
          </p:nvSpPr>
          <p:spPr>
            <a:xfrm>
              <a:off x="10000341" y="3114470"/>
              <a:ext cx="2412592" cy="21852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700"/>
                <a:t>o</a:t>
              </a:r>
              <a:r>
                <a:rPr lang="en-GB" sz="1700" b="0" i="0">
                  <a:effectLst/>
                </a:rPr>
                <a:t>f employees believe their employer is providing </a:t>
              </a:r>
              <a:r>
                <a:rPr lang="en-GB" sz="1700" b="1" i="0">
                  <a:effectLst/>
                </a:rPr>
                <a:t>the right equipment and training </a:t>
              </a:r>
              <a:r>
                <a:rPr lang="en-GB" sz="1700" b="0" i="0">
                  <a:effectLst/>
                </a:rPr>
                <a:t>to ensure staff are working in a heathy and comfortable way.</a:t>
              </a:r>
              <a:endParaRPr lang="en-GB" sz="170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CFE9B20-7D32-E46D-C1B0-CACBC371542E}"/>
              </a:ext>
            </a:extLst>
          </p:cNvPr>
          <p:cNvGrpSpPr/>
          <p:nvPr/>
        </p:nvGrpSpPr>
        <p:grpSpPr>
          <a:xfrm>
            <a:off x="4643134" y="1280003"/>
            <a:ext cx="2412592" cy="4015808"/>
            <a:chOff x="237922" y="1710703"/>
            <a:chExt cx="1444991" cy="826323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3B23434-F137-A70D-1532-9A045218ECD3}"/>
                </a:ext>
              </a:extLst>
            </p:cNvPr>
            <p:cNvSpPr/>
            <p:nvPr/>
          </p:nvSpPr>
          <p:spPr>
            <a:xfrm>
              <a:off x="237922" y="1710703"/>
              <a:ext cx="1444991" cy="826323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978E61-69A5-AD71-24CC-EC81DC45A062}"/>
                </a:ext>
              </a:extLst>
            </p:cNvPr>
            <p:cNvSpPr txBox="1"/>
            <p:nvPr/>
          </p:nvSpPr>
          <p:spPr>
            <a:xfrm>
              <a:off x="333023" y="5562875"/>
              <a:ext cx="1314673" cy="34198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/>
              <a:r>
                <a:rPr lang="en-US" sz="1700" b="0" i="0" u="none" strike="noStrike">
                  <a:effectLst/>
                  <a:latin typeface="Raleway" pitchFamily="2" charset="0"/>
                </a:rPr>
                <a:t>said their employer carried out a </a:t>
              </a:r>
              <a:r>
                <a:rPr lang="en-US" sz="1700" b="1" i="0" u="none" strike="noStrike">
                  <a:effectLst/>
                  <a:latin typeface="Raleway" pitchFamily="2" charset="0"/>
                </a:rPr>
                <a:t>workstation risk assessment either a long time ago or not at all.</a:t>
              </a:r>
            </a:p>
          </p:txBody>
        </p:sp>
        <p:pic>
          <p:nvPicPr>
            <p:cNvPr id="11" name="Picture 10" descr="A white circle with a number and a black background&#10;&#10;Description automatically generated">
              <a:extLst>
                <a:ext uri="{FF2B5EF4-FFF2-40B4-BE49-F238E27FC236}">
                  <a16:creationId xmlns:a16="http://schemas.microsoft.com/office/drawing/2014/main" id="{88195C76-385A-74B5-7556-CD6D940C0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8107" y="2455796"/>
              <a:ext cx="931900" cy="29742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7C9B875-8C1D-7150-110C-9A3225B67EEA}"/>
              </a:ext>
            </a:extLst>
          </p:cNvPr>
          <p:cNvSpPr/>
          <p:nvPr/>
        </p:nvSpPr>
        <p:spPr>
          <a:xfrm>
            <a:off x="103695" y="5393408"/>
            <a:ext cx="11953187" cy="134499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D4E1E21-2C4B-F3CC-E4D8-3A9B0275CAA9}"/>
              </a:ext>
            </a:extLst>
          </p:cNvPr>
          <p:cNvGrpSpPr/>
          <p:nvPr/>
        </p:nvGrpSpPr>
        <p:grpSpPr>
          <a:xfrm>
            <a:off x="6714324" y="5440322"/>
            <a:ext cx="2467555" cy="1432481"/>
            <a:chOff x="830658" y="2770225"/>
            <a:chExt cx="5640034" cy="3248160"/>
          </a:xfrm>
        </p:grpSpPr>
        <p:grpSp>
          <p:nvGrpSpPr>
            <p:cNvPr id="4" name="Groep 4">
              <a:extLst>
                <a:ext uri="{FF2B5EF4-FFF2-40B4-BE49-F238E27FC236}">
                  <a16:creationId xmlns:a16="http://schemas.microsoft.com/office/drawing/2014/main" id="{CFE0B6DA-6DE0-8B12-0D7A-B29E8EB41AB5}"/>
                </a:ext>
              </a:extLst>
            </p:cNvPr>
            <p:cNvGrpSpPr/>
            <p:nvPr/>
          </p:nvGrpSpPr>
          <p:grpSpPr>
            <a:xfrm>
              <a:off x="830658" y="2770225"/>
              <a:ext cx="5640034" cy="3248160"/>
              <a:chOff x="3414319" y="2632687"/>
              <a:chExt cx="5117286" cy="2767390"/>
            </a:xfrm>
          </p:grpSpPr>
          <p:pic>
            <p:nvPicPr>
              <p:cNvPr id="12" name="Picture 12" descr="Modern laptop mockup front view, isolated on white background. Vector illustration">
                <a:extLst>
                  <a:ext uri="{FF2B5EF4-FFF2-40B4-BE49-F238E27FC236}">
                    <a16:creationId xmlns:a16="http://schemas.microsoft.com/office/drawing/2014/main" id="{35976CCF-D1DD-FB74-5D9D-B44481F3CE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screen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8833" b="90000" l="8300" r="91000">
                            <a14:foregroundMark x1="8300" y1="87167" x2="10100" y2="88000"/>
                            <a14:foregroundMark x1="14400" y1="86500" x2="40600" y2="85333"/>
                            <a14:foregroundMark x1="40600" y1="85333" x2="61200" y2="87833"/>
                            <a14:foregroundMark x1="61200" y1="87833" x2="71800" y2="87667"/>
                            <a14:foregroundMark x1="71800" y1="87667" x2="91100" y2="87833"/>
                            <a14:foregroundMark x1="17900" y1="9833" x2="19100" y2="10167"/>
                            <a14:foregroundMark x1="18900" y1="10000" x2="21400" y2="10167"/>
                            <a14:foregroundMark x1="16400" y1="10333" x2="19200" y2="10333"/>
                            <a14:foregroundMark x1="16700" y1="9833" x2="18400" y2="9667"/>
                            <a14:foregroundMark x1="19200" y1="9333" x2="24200" y2="9667"/>
                            <a14:foregroundMark x1="24200" y1="9667" x2="36700" y2="8833"/>
                            <a14:foregroundMark x1="36700" y1="8833" x2="58600" y2="10667"/>
                            <a14:foregroundMark x1="58600" y1="10667" x2="65900" y2="10167"/>
                            <a14:foregroundMark x1="65900" y1="10167" x2="72700" y2="10333"/>
                            <a14:foregroundMark x1="72700" y1="10333" x2="82800" y2="983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9868"/>
              <a:stretch/>
            </p:blipFill>
            <p:spPr bwMode="auto">
              <a:xfrm>
                <a:off x="3414319" y="2632687"/>
                <a:ext cx="5117286" cy="27673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Afbeelding 8">
                <a:extLst>
                  <a:ext uri="{FF2B5EF4-FFF2-40B4-BE49-F238E27FC236}">
                    <a16:creationId xmlns:a16="http://schemas.microsoft.com/office/drawing/2014/main" id="{5E834863-6EB6-3F9B-1B7A-74C20EE9E1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274478" y="2719103"/>
                <a:ext cx="3417240" cy="2166661"/>
              </a:xfrm>
              <a:prstGeom prst="rect">
                <a:avLst/>
              </a:prstGeom>
            </p:spPr>
          </p:pic>
        </p:grpSp>
        <p:pic>
          <p:nvPicPr>
            <p:cNvPr id="10" name="20250120-0909-25.1975502">
              <a:hlinkClick r:id="" action="ppaction://media"/>
              <a:extLst>
                <a:ext uri="{FF2B5EF4-FFF2-40B4-BE49-F238E27FC236}">
                  <a16:creationId xmlns:a16="http://schemas.microsoft.com/office/drawing/2014/main" id="{7910D0C3-9445-A948-268C-B070982E99D3}"/>
                </a:ext>
              </a:extLst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r:embed="rId2">
                    <p14:trim end="864.3125"/>
                  </p14:media>
                </p:ext>
              </p:extLst>
            </p:nvPr>
          </p:nvPicPr>
          <p:blipFill rotWithShape="1">
            <a:blip r:embed="rId13"/>
            <a:srcRect l="2914" r="2914"/>
            <a:stretch/>
          </p:blipFill>
          <p:spPr>
            <a:xfrm>
              <a:off x="1778685" y="2871654"/>
              <a:ext cx="3766323" cy="2543068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496269B-D8D2-74FA-2ADB-05EE16D66325}"/>
              </a:ext>
            </a:extLst>
          </p:cNvPr>
          <p:cNvSpPr txBox="1"/>
          <p:nvPr/>
        </p:nvSpPr>
        <p:spPr>
          <a:xfrm>
            <a:off x="135118" y="5429607"/>
            <a:ext cx="491447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>
                <a:solidFill>
                  <a:schemeClr val="bg1"/>
                </a:solidFill>
              </a:rPr>
              <a:t>Healthy Workstation Assessment</a:t>
            </a:r>
            <a:endParaRPr lang="en-GB" sz="1700" b="1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15A35F-2FD9-DE9E-2747-2D98B472EC10}"/>
              </a:ext>
            </a:extLst>
          </p:cNvPr>
          <p:cNvSpPr txBox="1"/>
          <p:nvPr/>
        </p:nvSpPr>
        <p:spPr>
          <a:xfrm>
            <a:off x="157344" y="5774076"/>
            <a:ext cx="698506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>
                <a:solidFill>
                  <a:schemeClr val="bg1"/>
                </a:solidFill>
              </a:rPr>
              <a:t>Maintain compliance with our </a:t>
            </a:r>
            <a:r>
              <a:rPr lang="en-US" sz="1700" b="1">
                <a:solidFill>
                  <a:schemeClr val="bg1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quick, 5-minute, free tool </a:t>
            </a:r>
            <a:r>
              <a:rPr lang="en-US" sz="1700">
                <a:solidFill>
                  <a:schemeClr val="bg1"/>
                </a:solidFill>
              </a:rPr>
              <a:t>which provides a </a:t>
            </a:r>
            <a:r>
              <a:rPr lang="en-US" sz="1700" err="1">
                <a:solidFill>
                  <a:schemeClr val="bg1"/>
                </a:solidFill>
              </a:rPr>
              <a:t>customised</a:t>
            </a:r>
            <a:r>
              <a:rPr lang="en-US" sz="1700">
                <a:solidFill>
                  <a:schemeClr val="bg1"/>
                </a:solidFill>
              </a:rPr>
              <a:t> report, suggesting improvements for you and your workstation, whether an individual or part of a business.</a:t>
            </a:r>
            <a:endParaRPr lang="en-GB" sz="1700">
              <a:solidFill>
                <a:schemeClr val="bg1"/>
              </a:solidFill>
            </a:endParaRPr>
          </a:p>
        </p:txBody>
      </p:sp>
      <p:pic>
        <p:nvPicPr>
          <p:cNvPr id="26" name="Picture 16" descr="May include: A black silhouette of a scale with two equal-sized trays. The scale is balanced.">
            <a:extLst>
              <a:ext uri="{FF2B5EF4-FFF2-40B4-BE49-F238E27FC236}">
                <a16:creationId xmlns:a16="http://schemas.microsoft.com/office/drawing/2014/main" id="{BBA46EC4-CE2E-44BF-899E-C21DBFB0D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232" y="5257519"/>
            <a:ext cx="2021956" cy="15177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33D7B28-8C5D-6C44-02F3-F4F366050761}"/>
              </a:ext>
            </a:extLst>
          </p:cNvPr>
          <p:cNvSpPr txBox="1"/>
          <p:nvPr/>
        </p:nvSpPr>
        <p:spPr>
          <a:xfrm>
            <a:off x="10639639" y="5564973"/>
            <a:ext cx="14300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accent1">
                    <a:lumMod val="20000"/>
                    <a:lumOff val="80000"/>
                  </a:schemeClr>
                </a:solidFill>
                <a:latin typeface="Poor Richard" panose="02080502050505020702" pitchFamily="18" charset="0"/>
              </a:rPr>
              <a:t>IT’S THE </a:t>
            </a:r>
            <a:r>
              <a:rPr lang="en-US" sz="4000">
                <a:solidFill>
                  <a:srgbClr val="E3D9D0"/>
                </a:solidFill>
                <a:latin typeface="Poor Richard" panose="02080502050505020702" pitchFamily="18" charset="0"/>
              </a:rPr>
              <a:t>LAW</a:t>
            </a:r>
            <a:endParaRPr lang="en-GB" sz="4000">
              <a:solidFill>
                <a:srgbClr val="E3D9D0"/>
              </a:solidFill>
              <a:latin typeface="Poor Richard" panose="020805020505050207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138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D85755D-3BA1-53A7-2932-38CDEDDCD2C7}"/>
              </a:ext>
            </a:extLst>
          </p:cNvPr>
          <p:cNvSpPr/>
          <p:nvPr/>
        </p:nvSpPr>
        <p:spPr>
          <a:xfrm>
            <a:off x="0" y="1202635"/>
            <a:ext cx="12192000" cy="5661248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D62681F-E726-79E1-54EE-232674ECC46C}"/>
              </a:ext>
            </a:extLst>
          </p:cNvPr>
          <p:cNvSpPr/>
          <p:nvPr/>
        </p:nvSpPr>
        <p:spPr>
          <a:xfrm>
            <a:off x="129553" y="4966309"/>
            <a:ext cx="1648223" cy="1689150"/>
          </a:xfrm>
          <a:prstGeom prst="roundRect">
            <a:avLst/>
          </a:prstGeom>
          <a:noFill/>
          <a:ln w="38100">
            <a:solidFill>
              <a:srgbClr val="E3D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F5E58C-E172-71A1-0598-A48ADF926F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4400">
                <a:latin typeface="+mj-lt"/>
              </a:rPr>
              <a:t>Advantages of good Ergonomics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4EC293F-8068-DA43-C8B1-A898FD8FF090}"/>
              </a:ext>
            </a:extLst>
          </p:cNvPr>
          <p:cNvGrpSpPr/>
          <p:nvPr/>
        </p:nvGrpSpPr>
        <p:grpSpPr>
          <a:xfrm>
            <a:off x="1967699" y="1353312"/>
            <a:ext cx="2037409" cy="5330839"/>
            <a:chOff x="-48438" y="1459066"/>
            <a:chExt cx="2037409" cy="500890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97381A5-FC9C-F665-7C08-3FD9F76251B0}"/>
                </a:ext>
              </a:extLst>
            </p:cNvPr>
            <p:cNvSpPr/>
            <p:nvPr/>
          </p:nvSpPr>
          <p:spPr>
            <a:xfrm>
              <a:off x="-48438" y="1459066"/>
              <a:ext cx="2037409" cy="500890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 fontAlgn="base"/>
              <a:endParaRPr lang="en-US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4" name="Picture 3" descr="A circle with numbers and a arrow&#10;&#10;Description automatically generated">
              <a:extLst>
                <a:ext uri="{FF2B5EF4-FFF2-40B4-BE49-F238E27FC236}">
                  <a16:creationId xmlns:a16="http://schemas.microsoft.com/office/drawing/2014/main" id="{15764DFF-F5AA-97DD-8611-4F353CDB7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741" y="1653495"/>
              <a:ext cx="1373564" cy="120609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D856179-10FC-155D-63A5-0D8FA41516CE}"/>
                </a:ext>
              </a:extLst>
            </p:cNvPr>
            <p:cNvSpPr txBox="1"/>
            <p:nvPr/>
          </p:nvSpPr>
          <p:spPr>
            <a:xfrm>
              <a:off x="-3029" y="2886998"/>
              <a:ext cx="1890277" cy="12435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0" i="0" u="none" strike="noStrike">
                  <a:effectLst/>
                  <a:latin typeface="Raleway" pitchFamily="2" charset="0"/>
                </a:rPr>
                <a:t>who received </a:t>
              </a:r>
              <a:r>
                <a:rPr lang="en-US" sz="1600" b="1" i="0" u="none" strike="noStrike">
                  <a:effectLst/>
                  <a:latin typeface="Raleway" pitchFamily="2" charset="0"/>
                </a:rPr>
                <a:t>ergonomic equipment </a:t>
              </a:r>
              <a:r>
                <a:rPr lang="en-US" sz="1600" b="0" i="0" u="none" strike="noStrike">
                  <a:effectLst/>
                  <a:latin typeface="Raleway" pitchFamily="2" charset="0"/>
                </a:rPr>
                <a:t>noticed a </a:t>
              </a:r>
              <a:r>
                <a:rPr lang="en-US" sz="1600" b="1" i="0" u="none" strike="noStrike">
                  <a:effectLst/>
                  <a:latin typeface="Raleway" pitchFamily="2" charset="0"/>
                </a:rPr>
                <a:t>positive difference,</a:t>
              </a:r>
              <a:endParaRPr lang="en-US" sz="1600"/>
            </a:p>
          </p:txBody>
        </p:sp>
        <p:pic>
          <p:nvPicPr>
            <p:cNvPr id="9" name="Picture 8" descr="A white circle with a number and a black background&#10;&#10;Description automatically generated">
              <a:extLst>
                <a:ext uri="{FF2B5EF4-FFF2-40B4-BE49-F238E27FC236}">
                  <a16:creationId xmlns:a16="http://schemas.microsoft.com/office/drawing/2014/main" id="{8F285A42-27C1-E847-D733-6A05E9DA3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741" y="4190765"/>
              <a:ext cx="1370352" cy="1235843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2BED1E-F711-04E2-4F98-105FE69A969F}"/>
                </a:ext>
              </a:extLst>
            </p:cNvPr>
            <p:cNvSpPr txBox="1"/>
            <p:nvPr/>
          </p:nvSpPr>
          <p:spPr>
            <a:xfrm>
              <a:off x="-8216" y="5486859"/>
              <a:ext cx="1890277" cy="7808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/>
              <a:r>
                <a:rPr lang="en-US" sz="1600" b="0" i="0" u="none" strike="noStrike">
                  <a:effectLst/>
                  <a:latin typeface="Raleway" pitchFamily="2" charset="0"/>
                </a:rPr>
                <a:t>within a </a:t>
              </a:r>
              <a:r>
                <a:rPr lang="en-US" sz="1600" b="1" i="0" u="none" strike="noStrike">
                  <a:effectLst/>
                  <a:latin typeface="Raleway" pitchFamily="2" charset="0"/>
                </a:rPr>
                <a:t>few days </a:t>
              </a:r>
              <a:r>
                <a:rPr lang="en-US" sz="1600" b="0" i="0" u="none" strike="noStrike">
                  <a:effectLst/>
                  <a:latin typeface="Raleway" pitchFamily="2" charset="0"/>
                </a:rPr>
                <a:t>of implementation.</a:t>
              </a:r>
              <a:r>
                <a:rPr lang="en-US" sz="1600" b="0" i="0">
                  <a:effectLst/>
                  <a:latin typeface="Raleway" pitchFamily="2" charset="0"/>
                </a:rPr>
                <a:t>​</a:t>
              </a:r>
              <a:endParaRPr lang="en-US" sz="1600" b="0" i="0"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BA971CC-1C55-FDBC-9523-3FACDB02A63B}"/>
              </a:ext>
            </a:extLst>
          </p:cNvPr>
          <p:cNvGrpSpPr/>
          <p:nvPr/>
        </p:nvGrpSpPr>
        <p:grpSpPr>
          <a:xfrm>
            <a:off x="6100539" y="1369041"/>
            <a:ext cx="2163925" cy="5317054"/>
            <a:chOff x="5466014" y="1575501"/>
            <a:chExt cx="1973908" cy="510132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B5DB310-0C5D-6A7E-B29B-EA601C8D43A6}"/>
                </a:ext>
              </a:extLst>
            </p:cNvPr>
            <p:cNvSpPr/>
            <p:nvPr/>
          </p:nvSpPr>
          <p:spPr>
            <a:xfrm>
              <a:off x="5524499" y="1575501"/>
              <a:ext cx="1854729" cy="5101329"/>
            </a:xfrm>
            <a:prstGeom prst="rect">
              <a:avLst/>
            </a:prstGeom>
            <a:solidFill>
              <a:srgbClr val="E3D9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 fontAlgn="base"/>
              <a:endParaRPr lang="en-US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5" name="Picture 14" descr="A white circle with a number and a black background&#10;&#10;Description automatically generated">
              <a:extLst>
                <a:ext uri="{FF2B5EF4-FFF2-40B4-BE49-F238E27FC236}">
                  <a16:creationId xmlns:a16="http://schemas.microsoft.com/office/drawing/2014/main" id="{72B86205-E640-D41E-4552-A82717F6A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34111" y="1758940"/>
              <a:ext cx="1221467" cy="1230293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8B2B902-C654-C7BF-3B19-C77B85F6BF01}"/>
                </a:ext>
              </a:extLst>
            </p:cNvPr>
            <p:cNvSpPr txBox="1"/>
            <p:nvPr/>
          </p:nvSpPr>
          <p:spPr>
            <a:xfrm>
              <a:off x="5466014" y="3091789"/>
              <a:ext cx="1973908" cy="797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i="0" u="none" strike="noStrike">
                  <a:effectLst/>
                  <a:latin typeface="Raleway" pitchFamily="2" charset="0"/>
                </a:rPr>
                <a:t>felt more comfortable</a:t>
              </a:r>
            </a:p>
            <a:p>
              <a:pPr algn="ctr"/>
              <a:r>
                <a:rPr lang="en-US" sz="1600">
                  <a:latin typeface="Raleway" pitchFamily="2" charset="0"/>
                </a:rPr>
                <a:t>and</a:t>
              </a:r>
              <a:endParaRPr lang="en-US" sz="160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039D049-2DE6-C623-CA37-B6BE4FBB3D7D}"/>
                </a:ext>
              </a:extLst>
            </p:cNvPr>
            <p:cNvGrpSpPr/>
            <p:nvPr/>
          </p:nvGrpSpPr>
          <p:grpSpPr>
            <a:xfrm>
              <a:off x="5776095" y="4135431"/>
              <a:ext cx="1547084" cy="937735"/>
              <a:chOff x="5213934" y="4052974"/>
              <a:chExt cx="1547084" cy="937735"/>
            </a:xfrm>
          </p:grpSpPr>
          <p:pic>
            <p:nvPicPr>
              <p:cNvPr id="21" name="Picture 20" descr="A group of people with different colors&#10;&#10;Description automatically generated">
                <a:extLst>
                  <a:ext uri="{FF2B5EF4-FFF2-40B4-BE49-F238E27FC236}">
                    <a16:creationId xmlns:a16="http://schemas.microsoft.com/office/drawing/2014/main" id="{7BB5A660-D778-E44E-AA01-AD5A2D40C8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6716"/>
              <a:stretch/>
            </p:blipFill>
            <p:spPr>
              <a:xfrm>
                <a:off x="5781963" y="4059190"/>
                <a:ext cx="979055" cy="931519"/>
              </a:xfrm>
              <a:prstGeom prst="rect">
                <a:avLst/>
              </a:prstGeom>
            </p:spPr>
          </p:pic>
          <p:pic>
            <p:nvPicPr>
              <p:cNvPr id="22" name="Picture 21" descr="A group of people with different colors&#10;&#10;Description automatically generated">
                <a:extLst>
                  <a:ext uri="{FF2B5EF4-FFF2-40B4-BE49-F238E27FC236}">
                    <a16:creationId xmlns:a16="http://schemas.microsoft.com/office/drawing/2014/main" id="{9709E112-BA1F-0CB5-6F34-6763B9F66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duotone>
                  <a:prstClr val="black"/>
                  <a:srgbClr val="92D05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4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13934" y="4052974"/>
                <a:ext cx="568028" cy="931519"/>
              </a:xfrm>
              <a:prstGeom prst="rect">
                <a:avLst/>
              </a:prstGeom>
            </p:spPr>
          </p:pic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45044CC-1678-FEF6-452E-5308B5569B4C}"/>
                </a:ext>
              </a:extLst>
            </p:cNvPr>
            <p:cNvSpPr txBox="1"/>
            <p:nvPr/>
          </p:nvSpPr>
          <p:spPr>
            <a:xfrm>
              <a:off x="5544061" y="5105580"/>
              <a:ext cx="1814914" cy="1269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 fontAlgn="base"/>
              <a:r>
                <a:rPr lang="en-US" sz="1600" b="1" i="0" u="none" strike="noStrike">
                  <a:effectLst/>
                  <a:latin typeface="Raleway" pitchFamily="2" charset="0"/>
                </a:rPr>
                <a:t>1/3</a:t>
              </a:r>
              <a:r>
                <a:rPr lang="en-US" sz="1600" b="0" i="0" u="none" strike="noStrike">
                  <a:effectLst/>
                  <a:latin typeface="Raleway" pitchFamily="2" charset="0"/>
                </a:rPr>
                <a:t> reported that their pain / discomfort </a:t>
              </a:r>
              <a:r>
                <a:rPr lang="en-US" sz="1600" b="1" i="0" u="none" strike="noStrike">
                  <a:effectLst/>
                  <a:latin typeface="Raleway" pitchFamily="2" charset="0"/>
                </a:rPr>
                <a:t>reduced or went away completely.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65EC49E-6163-5ABC-2FB6-76123793644B}"/>
              </a:ext>
            </a:extLst>
          </p:cNvPr>
          <p:cNvGrpSpPr/>
          <p:nvPr/>
        </p:nvGrpSpPr>
        <p:grpSpPr>
          <a:xfrm>
            <a:off x="194864" y="1369041"/>
            <a:ext cx="1461948" cy="1630092"/>
            <a:chOff x="379276" y="1368328"/>
            <a:chExt cx="1461948" cy="1630092"/>
          </a:xfrm>
        </p:grpSpPr>
        <p:pic>
          <p:nvPicPr>
            <p:cNvPr id="20" name="Graphic 19" descr="Business Growth with solid fill">
              <a:extLst>
                <a:ext uri="{FF2B5EF4-FFF2-40B4-BE49-F238E27FC236}">
                  <a16:creationId xmlns:a16="http://schemas.microsoft.com/office/drawing/2014/main" id="{DFE2E136-6DF2-EE9B-6B77-FD978F171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81449" y="1368328"/>
              <a:ext cx="1153891" cy="115389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788191-6C79-CC85-B6BC-5826EF2DFDEC}"/>
                </a:ext>
              </a:extLst>
            </p:cNvPr>
            <p:cNvSpPr txBox="1"/>
            <p:nvPr/>
          </p:nvSpPr>
          <p:spPr>
            <a:xfrm>
              <a:off x="379276" y="2413645"/>
              <a:ext cx="14619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Increase productivity</a:t>
              </a:r>
              <a:endParaRPr lang="en-GB" sz="1600" b="1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pic>
        <p:nvPicPr>
          <p:cNvPr id="27" name="Picture 26" descr="A person standing in front of a desk&#10;&#10;AI-generated content may be incorrect.">
            <a:extLst>
              <a:ext uri="{FF2B5EF4-FFF2-40B4-BE49-F238E27FC236}">
                <a16:creationId xmlns:a16="http://schemas.microsoft.com/office/drawing/2014/main" id="{232C44EB-1E25-92F4-5CF7-7F572769FE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1" t="7731" r="43962" b="5014"/>
          <a:stretch/>
        </p:blipFill>
        <p:spPr>
          <a:xfrm>
            <a:off x="8909036" y="1369041"/>
            <a:ext cx="3143753" cy="53187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6670159F-DDF5-EAE1-3936-AB926281A48C}"/>
              </a:ext>
            </a:extLst>
          </p:cNvPr>
          <p:cNvGrpSpPr/>
          <p:nvPr/>
        </p:nvGrpSpPr>
        <p:grpSpPr>
          <a:xfrm>
            <a:off x="178223" y="3328758"/>
            <a:ext cx="1529308" cy="1516599"/>
            <a:chOff x="359825" y="1566059"/>
            <a:chExt cx="1529308" cy="1516599"/>
          </a:xfrm>
        </p:grpSpPr>
        <p:pic>
          <p:nvPicPr>
            <p:cNvPr id="33" name="Graphic 32" descr="Fever with solid fill">
              <a:extLst>
                <a:ext uri="{FF2B5EF4-FFF2-40B4-BE49-F238E27FC236}">
                  <a16:creationId xmlns:a16="http://schemas.microsoft.com/office/drawing/2014/main" id="{870FFF7A-D13D-9C00-C4E4-ADB3DEA33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732296" y="1566059"/>
              <a:ext cx="933153" cy="933153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3EFE34-26DF-DEE4-E0FF-3A297F88628B}"/>
                </a:ext>
              </a:extLst>
            </p:cNvPr>
            <p:cNvSpPr txBox="1"/>
            <p:nvPr/>
          </p:nvSpPr>
          <p:spPr>
            <a:xfrm>
              <a:off x="359825" y="2497883"/>
              <a:ext cx="1529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Reduce absence</a:t>
              </a:r>
              <a:endParaRPr lang="en-GB" sz="1600" b="1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227D170-C1CA-7731-202D-62A2D24FC3C8}"/>
              </a:ext>
            </a:extLst>
          </p:cNvPr>
          <p:cNvGrpSpPr/>
          <p:nvPr/>
        </p:nvGrpSpPr>
        <p:grpSpPr>
          <a:xfrm>
            <a:off x="218446" y="5071642"/>
            <a:ext cx="1529308" cy="1521519"/>
            <a:chOff x="375540" y="1677556"/>
            <a:chExt cx="1529308" cy="1521519"/>
          </a:xfrm>
        </p:grpSpPr>
        <p:pic>
          <p:nvPicPr>
            <p:cNvPr id="38" name="Graphic 37" descr="Smiling face outline with solid fill">
              <a:extLst>
                <a:ext uri="{FF2B5EF4-FFF2-40B4-BE49-F238E27FC236}">
                  <a16:creationId xmlns:a16="http://schemas.microsoft.com/office/drawing/2014/main" id="{2936AB90-DE29-461E-3CE6-EE8D02E5F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622583" y="1677556"/>
              <a:ext cx="976350" cy="976350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708E9CF-A1F3-151C-1C42-9D23E4679E0A}"/>
                </a:ext>
              </a:extLst>
            </p:cNvPr>
            <p:cNvSpPr txBox="1"/>
            <p:nvPr/>
          </p:nvSpPr>
          <p:spPr>
            <a:xfrm>
              <a:off x="375540" y="2614300"/>
              <a:ext cx="1529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Improve wellbeing</a:t>
              </a:r>
              <a:endParaRPr lang="en-GB" sz="1600" b="1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818287B1-D602-180A-9AE2-C03220A0058D}"/>
              </a:ext>
            </a:extLst>
          </p:cNvPr>
          <p:cNvSpPr/>
          <p:nvPr/>
        </p:nvSpPr>
        <p:spPr>
          <a:xfrm>
            <a:off x="138000" y="3159811"/>
            <a:ext cx="1609754" cy="1689150"/>
          </a:xfrm>
          <a:prstGeom prst="roundRect">
            <a:avLst/>
          </a:prstGeom>
          <a:noFill/>
          <a:ln w="38100">
            <a:solidFill>
              <a:srgbClr val="E3D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BBFFF03-1EC9-AA47-58E2-6CB39D357E24}"/>
              </a:ext>
            </a:extLst>
          </p:cNvPr>
          <p:cNvSpPr/>
          <p:nvPr/>
        </p:nvSpPr>
        <p:spPr>
          <a:xfrm>
            <a:off x="157454" y="1353313"/>
            <a:ext cx="1609754" cy="1689150"/>
          </a:xfrm>
          <a:prstGeom prst="roundRect">
            <a:avLst/>
          </a:prstGeom>
          <a:noFill/>
          <a:ln w="38100">
            <a:solidFill>
              <a:srgbClr val="E3D9D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person and person sitting at desks&#10;&#10;AI-generated content may be incorrect.">
            <a:extLst>
              <a:ext uri="{FF2B5EF4-FFF2-40B4-BE49-F238E27FC236}">
                <a16:creationId xmlns:a16="http://schemas.microsoft.com/office/drawing/2014/main" id="{55D7DE48-B05A-6830-7DCB-26CAA47083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5" t="3072" r="54655" b="5015"/>
          <a:stretch/>
        </p:blipFill>
        <p:spPr>
          <a:xfrm>
            <a:off x="4067265" y="1361239"/>
            <a:ext cx="2033274" cy="53229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4F659CD-D2E3-FD97-7043-C1E4308CDB02}"/>
              </a:ext>
            </a:extLst>
          </p:cNvPr>
          <p:cNvSpPr/>
          <p:nvPr/>
        </p:nvSpPr>
        <p:spPr>
          <a:xfrm>
            <a:off x="6171167" y="8960510"/>
            <a:ext cx="1007064" cy="574945"/>
          </a:xfrm>
          <a:prstGeom prst="rect">
            <a:avLst/>
          </a:prstGeom>
          <a:solidFill>
            <a:srgbClr val="40485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3FC25AF-18F6-249B-43FD-F8FE2E668903}"/>
              </a:ext>
            </a:extLst>
          </p:cNvPr>
          <p:cNvSpPr/>
          <p:nvPr/>
        </p:nvSpPr>
        <p:spPr>
          <a:xfrm>
            <a:off x="8411484" y="1369041"/>
            <a:ext cx="1396272" cy="5417390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DF6DA40-92F9-FB83-5F89-3875A60CA9FF}"/>
              </a:ext>
            </a:extLst>
          </p:cNvPr>
          <p:cNvSpPr/>
          <p:nvPr/>
        </p:nvSpPr>
        <p:spPr>
          <a:xfrm rot="250176">
            <a:off x="8802549" y="1264133"/>
            <a:ext cx="1220608" cy="5509196"/>
          </a:xfrm>
          <a:prstGeom prst="rect">
            <a:avLst/>
          </a:prstGeom>
          <a:solidFill>
            <a:srgbClr val="3A46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BCC170-D2F5-C683-1529-F1312F6A4D43}"/>
              </a:ext>
            </a:extLst>
          </p:cNvPr>
          <p:cNvSpPr txBox="1">
            <a:spLocks/>
          </p:cNvSpPr>
          <p:nvPr/>
        </p:nvSpPr>
        <p:spPr>
          <a:xfrm>
            <a:off x="8260085" y="2965306"/>
            <a:ext cx="1695197" cy="64633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 fontAlgn="base"/>
            <a:r>
              <a:rPr lang="en-US" sz="1600" b="0" i="0" u="none" strike="noStrike">
                <a:solidFill>
                  <a:schemeClr val="bg1"/>
                </a:solidFill>
                <a:effectLst/>
                <a:latin typeface="Raleway" pitchFamily="2" charset="0"/>
              </a:rPr>
              <a:t>stated they felt </a:t>
            </a:r>
            <a:r>
              <a:rPr lang="en-US" sz="1600" b="1" i="0" u="none" strike="noStrike">
                <a:solidFill>
                  <a:schemeClr val="bg1"/>
                </a:solidFill>
                <a:effectLst/>
                <a:latin typeface="Raleway" pitchFamily="2" charset="0"/>
              </a:rPr>
              <a:t>healthier, more motivated and productive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F4458B-D5A2-6560-015B-2E4EBD511685}"/>
              </a:ext>
            </a:extLst>
          </p:cNvPr>
          <p:cNvSpPr txBox="1"/>
          <p:nvPr/>
        </p:nvSpPr>
        <p:spPr>
          <a:xfrm>
            <a:off x="8328121" y="3841000"/>
            <a:ext cx="162716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en-US" sz="1600" b="0" i="0" u="none" strike="noStrike">
                <a:solidFill>
                  <a:schemeClr val="bg1"/>
                </a:solidFill>
                <a:effectLst/>
                <a:latin typeface="Raleway" pitchFamily="2" charset="0"/>
              </a:rPr>
              <a:t>because of the </a:t>
            </a:r>
            <a:r>
              <a:rPr lang="en-US" sz="1600" b="1" i="0" u="none" strike="noStrike">
                <a:solidFill>
                  <a:schemeClr val="bg1"/>
                </a:solidFill>
                <a:effectLst/>
                <a:latin typeface="Raleway" pitchFamily="2" charset="0"/>
              </a:rPr>
              <a:t>correct ergonomic equipment.</a:t>
            </a:r>
            <a:endParaRPr lang="en-US" sz="1600" b="0" i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 descr="A circle with numbers and a black background&#10;&#10;Description automatically generated">
            <a:extLst>
              <a:ext uri="{FF2B5EF4-FFF2-40B4-BE49-F238E27FC236}">
                <a16:creationId xmlns:a16="http://schemas.microsoft.com/office/drawing/2014/main" id="{EFCE1B43-ED08-F9E1-99DB-F7A659F84D6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3359" y="1520682"/>
            <a:ext cx="1323219" cy="1269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Graphic 17" descr="Badge Tick with solid fill">
            <a:extLst>
              <a:ext uri="{FF2B5EF4-FFF2-40B4-BE49-F238E27FC236}">
                <a16:creationId xmlns:a16="http://schemas.microsoft.com/office/drawing/2014/main" id="{B52C0C6D-6096-17FB-D6EC-84F71EFBDDB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303090" y="4945915"/>
            <a:ext cx="1504666" cy="1504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961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4" grpId="0"/>
    </p:bldLst>
  </p:timing>
</p:sld>
</file>

<file path=ppt/theme/theme1.xml><?xml version="1.0" encoding="utf-8"?>
<a:theme xmlns:a="http://schemas.openxmlformats.org/drawingml/2006/main" name="Business Machines">
  <a:themeElements>
    <a:clrScheme name="WORKSPACE SOLUTIONS">
      <a:dk1>
        <a:srgbClr val="000000"/>
      </a:dk1>
      <a:lt1>
        <a:srgbClr val="FFFFFF"/>
      </a:lt1>
      <a:dk2>
        <a:srgbClr val="7F7F7F"/>
      </a:dk2>
      <a:lt2>
        <a:srgbClr val="D9D8D6"/>
      </a:lt2>
      <a:accent1>
        <a:srgbClr val="938D8A"/>
      </a:accent1>
      <a:accent2>
        <a:srgbClr val="B3AFAD"/>
      </a:accent2>
      <a:accent3>
        <a:srgbClr val="D9D8D6"/>
      </a:accent3>
      <a:accent4>
        <a:srgbClr val="000000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ract Interiors">
  <a:themeElements>
    <a:clrScheme name="WORKSPACE HEALTH">
      <a:dk1>
        <a:srgbClr val="000000"/>
      </a:dk1>
      <a:lt1>
        <a:srgbClr val="FFFFFF"/>
      </a:lt1>
      <a:dk2>
        <a:srgbClr val="7F7F7F"/>
      </a:dk2>
      <a:lt2>
        <a:srgbClr val="FFFFFF"/>
      </a:lt2>
      <a:accent1>
        <a:srgbClr val="677675"/>
      </a:accent1>
      <a:accent2>
        <a:srgbClr val="938D8A"/>
      </a:accent2>
      <a:accent3>
        <a:srgbClr val="949F9E"/>
      </a:accent3>
      <a:accent4>
        <a:srgbClr val="B3AFAD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ir Treatment">
  <a:themeElements>
    <a:clrScheme name="AIR QUALITY MANAGEMENT">
      <a:dk1>
        <a:srgbClr val="000000"/>
      </a:dk1>
      <a:lt1>
        <a:srgbClr val="FFFFFF"/>
      </a:lt1>
      <a:dk2>
        <a:srgbClr val="7F7F7F"/>
      </a:dk2>
      <a:lt2>
        <a:srgbClr val="FFFFFF"/>
      </a:lt2>
      <a:accent1>
        <a:srgbClr val="6F8A9B"/>
      </a:accent1>
      <a:accent2>
        <a:srgbClr val="9AADB8"/>
      </a:accent2>
      <a:accent3>
        <a:srgbClr val="938D8A"/>
      </a:accent3>
      <a:accent4>
        <a:srgbClr val="B3AFAD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nkers Box">
  <a:themeElements>
    <a:clrScheme name="STORAGE &amp; ORG">
      <a:dk1>
        <a:srgbClr val="000000"/>
      </a:dk1>
      <a:lt1>
        <a:srgbClr val="FFFFFF"/>
      </a:lt1>
      <a:dk2>
        <a:srgbClr val="7F7F7F"/>
      </a:dk2>
      <a:lt2>
        <a:srgbClr val="FFFFFF"/>
      </a:lt2>
      <a:accent1>
        <a:srgbClr val="1E4288"/>
      </a:accent1>
      <a:accent2>
        <a:srgbClr val="0D1030"/>
      </a:accent2>
      <a:accent3>
        <a:srgbClr val="617AAB"/>
      </a:accent3>
      <a:accent4>
        <a:srgbClr val="55586E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ellowes Brands">
  <a:themeElements>
    <a:clrScheme name="WORKSPACE SOLUTIONS">
      <a:dk1>
        <a:srgbClr val="000000"/>
      </a:dk1>
      <a:lt1>
        <a:srgbClr val="FFFFFF"/>
      </a:lt1>
      <a:dk2>
        <a:srgbClr val="7F7F7F"/>
      </a:dk2>
      <a:lt2>
        <a:srgbClr val="D9D8D6"/>
      </a:lt2>
      <a:accent1>
        <a:srgbClr val="938D8A"/>
      </a:accent1>
      <a:accent2>
        <a:srgbClr val="B3AFAD"/>
      </a:accent2>
      <a:accent3>
        <a:srgbClr val="D9D8D6"/>
      </a:accent3>
      <a:accent4>
        <a:srgbClr val="000000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0951B51F37BE41AC2AC703634A36BC" ma:contentTypeVersion="54" ma:contentTypeDescription="Create a new document." ma:contentTypeScope="" ma:versionID="631c581992a06a6ac7ccdde804b3ed55">
  <xsd:schema xmlns:xsd="http://www.w3.org/2001/XMLSchema" xmlns:xs="http://www.w3.org/2001/XMLSchema" xmlns:p="http://schemas.microsoft.com/office/2006/metadata/properties" xmlns:ns1="http://schemas.microsoft.com/sharepoint/v3" xmlns:ns2="dccd4683-6d28-4ec5-95df-bd72f7ce17a9" xmlns:ns3="155ffe44-6a34-4b2c-800a-0b248c1f9fbf" xmlns:ns4="6cb25744-64b3-4ae9-a079-e5b08def17b2" targetNamespace="http://schemas.microsoft.com/office/2006/metadata/properties" ma:root="true" ma:fieldsID="dfedbbaecd37a705bab2cee14929dac6" ns1:_="" ns2:_="" ns3:_="" ns4:_="">
    <xsd:import namespace="http://schemas.microsoft.com/sharepoint/v3"/>
    <xsd:import namespace="dccd4683-6d28-4ec5-95df-bd72f7ce17a9"/>
    <xsd:import namespace="155ffe44-6a34-4b2c-800a-0b248c1f9fbf"/>
    <xsd:import namespace="6cb25744-64b3-4ae9-a079-e5b08def17b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1:_dlc_Exempt" minOccurs="0"/>
                <xsd:element ref="ns1:_dlc_ExpireDateSaved" minOccurs="0"/>
                <xsd:element ref="ns1:_dlc_ExpireDat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20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21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2" nillable="true" ma:displayName="Expiration Date" ma:description="" ma:hidden="true" ma:indexed="true" ma:internalName="_dlc_ExpireDate" ma:readOnly="true">
      <xsd:simpleType>
        <xsd:restriction base="dms:DateTime"/>
      </xsd:simpleType>
    </xsd:element>
    <xsd:element name="_ip_UnifiedCompliancePolicyProperties" ma:index="2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d4683-6d28-4ec5-95df-bd72f7ce17a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5ffe44-6a34-4b2c-800a-0b248c1f9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78c9cc6-5748-407a-9eed-1e5a3b9626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b25744-64b3-4ae9-a079-e5b08def17b2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adad2588-4df6-41cb-97d3-f8188754a4ed}" ma:internalName="TaxCatchAll" ma:showField="CatchAllData" ma:web="dccd4683-6d28-4ec5-95df-bd72f7ce1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cb25744-64b3-4ae9-a079-e5b08def17b2" xsi:nil="true"/>
    <lcf76f155ced4ddcb4097134ff3c332f xmlns="155ffe44-6a34-4b2c-800a-0b248c1f9fbf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dlc_ExpireDate xmlns="http://schemas.microsoft.com/sharepoint/v3">2026-05-03T13:36:08+00:00</_dlc_ExpireDate>
    <_dlc_ExpireDateSaved xmlns="http://schemas.microsoft.com/sharepoint/v3" xsi:nil="true"/>
  </documentManagement>
</p:properties>
</file>

<file path=customXml/item4.xml><?xml version="1.0" encoding="utf-8"?>
<?mso-contentType ?>
<PolicyDirtyBag xmlns="microsoft.office.server.policy.changes">
  <Microsoft.Office.RecordsManagement.PolicyFeatures.Expiration op="Change"/>
</PolicyDirtyBag>
</file>

<file path=customXml/item5.xml><?xml version="1.0" encoding="utf-8"?>
<?mso-contentType ?>
<p:Policy xmlns:p="office.server.policy" id="" local="true">
  <p:Name>Document</p:Name>
  <p:Description>This policy will delete items with modified dates older than 150 days.  Changed on 11/14/25 PH from 90 to 150 days.  GLPI 87447 </p:Description>
  <p:Statement>Delete 150 days after modified date</p:Statement>
  <p:PolicyItems>
    <p:PolicyItem featureId="Microsoft.Office.RecordsManagement.PolicyFeatures.Expiration" staticId="0x010100200951B51F37BE41AC2AC703634A36BC|-257562291" UniqueId="97a8d4e2-9f72-4ab4-8fc5-dd629167edb3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>
                <formula id="Microsoft.Office.RecordsManagement.PolicyFeatures.Expiration.Formula.BuiltIn">
                  <number>150</number>
                  <property>Modified</property>
                  <propertyId>28cf69c5-fa48-462a-b5cd-27b6f9d2bd5f</propertyId>
                  <period>days</period>
                </formula>
                <action type="action" id="Microsoft.Office.RecordsManagement.PolicyFeatures.Expiration.Action.Delete"/>
              </data>
            </stages>
          </Schedule>
        </Schedules>
      </p:CustomData>
    </p:PolicyItem>
  </p:PolicyItems>
</p:Policy>
</file>

<file path=customXml/itemProps1.xml><?xml version="1.0" encoding="utf-8"?>
<ds:datastoreItem xmlns:ds="http://schemas.openxmlformats.org/officeDocument/2006/customXml" ds:itemID="{734535A0-6312-459E-B461-6A828BD901F8}"/>
</file>

<file path=customXml/itemProps2.xml><?xml version="1.0" encoding="utf-8"?>
<ds:datastoreItem xmlns:ds="http://schemas.openxmlformats.org/officeDocument/2006/customXml" ds:itemID="{ADF866E1-5AB9-4775-9974-5107E69C0A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95EB2E-9D6C-4814-A3A6-BB07E8E25910}">
  <ds:schemaRefs>
    <ds:schemaRef ds:uri="0604d43d-a1b4-444d-b7b5-8a4d026ffda0"/>
    <ds:schemaRef ds:uri="37a7d39f-3d2e-4fc0-b243-dc70da190d26"/>
    <ds:schemaRef ds:uri="6cb25744-64b3-4ae9-a079-e5b08def17b2"/>
    <ds:schemaRef ds:uri="b99ab383-2a82-410a-b024-c097cb1f1cd4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4.xml><?xml version="1.0" encoding="utf-8"?>
<ds:datastoreItem xmlns:ds="http://schemas.openxmlformats.org/officeDocument/2006/customXml" ds:itemID="{D2ACE271-AE46-4C9D-A68A-6D4D5E2EDD16}"/>
</file>

<file path=customXml/itemProps5.xml><?xml version="1.0" encoding="utf-8"?>
<ds:datastoreItem xmlns:ds="http://schemas.openxmlformats.org/officeDocument/2006/customXml" ds:itemID="{A0B3BE2B-782E-44C1-9A9C-784000D3D22C}"/>
</file>

<file path=docProps/app.xml><?xml version="1.0" encoding="utf-8"?>
<Properties xmlns="http://schemas.openxmlformats.org/officeDocument/2006/extended-properties" xmlns:vt="http://schemas.openxmlformats.org/officeDocument/2006/docPropsVTypes">
  <TotalTime>10503</TotalTime>
  <Words>888</Words>
  <Application>Microsoft Office PowerPoint</Application>
  <PresentationFormat>Widescreen</PresentationFormat>
  <Paragraphs>223</Paragraphs>
  <Slides>14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Business Machines</vt:lpstr>
      <vt:lpstr>Contract Interiors</vt:lpstr>
      <vt:lpstr>Air Treatment</vt:lpstr>
      <vt:lpstr>Bankers Box</vt:lpstr>
      <vt:lpstr>Fellowes Brands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Grange, Laura</dc:creator>
  <cp:lastModifiedBy>Knight, Daniel</cp:lastModifiedBy>
  <cp:revision>359</cp:revision>
  <dcterms:created xsi:type="dcterms:W3CDTF">2022-04-12T10:03:17Z</dcterms:created>
  <dcterms:modified xsi:type="dcterms:W3CDTF">2025-12-04T13:57:44Z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0x010100200951B51F37BE41AC2AC703634A36BC</vt:lpwstr>
  </property>
  <property fmtid="{D5CDD505-2E9C-101B-9397-08002B2CF9AE}" pid="4" name="_dlc_policyId">
    <vt:lpwstr>0x010100200951B51F37BE41AC2AC703634A36BC|-257562291</vt:lpwstr>
  </property>
  <property fmtid="{D5CDD505-2E9C-101B-9397-08002B2CF9AE}" pid="5" name="ItemRetentionFormula">
    <vt:lpwstr>&lt;formula id="Microsoft.Office.RecordsManagement.PolicyFeatures.Expiration.Formula.BuiltIn"&gt;&lt;number&gt;150&lt;/number&gt;&lt;property&gt;Modified&lt;/property&gt;&lt;propertyId&gt;28cf69c5-fa48-462a-b5cd-27b6f9d2bd5f&lt;/propertyId&gt;&lt;period&gt;days&lt;/period&gt;&lt;/formula&gt;</vt:lpwstr>
  </property>
</Properties>
</file>